
<file path=[Content_Types].xml><?xml version="1.0" encoding="utf-8"?>
<Types xmlns="http://schemas.openxmlformats.org/package/2006/content-types">
  <Default Extension="avi" ContentType="video/x-msvideo"/>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6"/>
  </p:notesMasterIdLst>
  <p:sldIdLst>
    <p:sldId id="267" r:id="rId3"/>
    <p:sldId id="256" r:id="rId4"/>
    <p:sldId id="277" r:id="rId5"/>
    <p:sldId id="278" r:id="rId6"/>
    <p:sldId id="279" r:id="rId7"/>
    <p:sldId id="272" r:id="rId8"/>
    <p:sldId id="281" r:id="rId9"/>
    <p:sldId id="273" r:id="rId10"/>
    <p:sldId id="274" r:id="rId11"/>
    <p:sldId id="275" r:id="rId12"/>
    <p:sldId id="276" r:id="rId13"/>
    <p:sldId id="280" r:id="rId14"/>
    <p:sldId id="282" r:id="rId15"/>
    <p:sldId id="283" r:id="rId16"/>
    <p:sldId id="291" r:id="rId17"/>
    <p:sldId id="285" r:id="rId18"/>
    <p:sldId id="284" r:id="rId19"/>
    <p:sldId id="290" r:id="rId20"/>
    <p:sldId id="286" r:id="rId21"/>
    <p:sldId id="288" r:id="rId22"/>
    <p:sldId id="292" r:id="rId23"/>
    <p:sldId id="289" r:id="rId24"/>
    <p:sldId id="29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94660"/>
  </p:normalViewPr>
  <p:slideViewPr>
    <p:cSldViewPr snapToGrid="0">
      <p:cViewPr varScale="1">
        <p:scale>
          <a:sx n="106" d="100"/>
          <a:sy n="106" d="100"/>
        </p:scale>
        <p:origin x="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2F7071-47DA-4734-8709-3D521B2EB308}" type="datetimeFigureOut">
              <a:rPr lang="zh-CN" altLang="en-US" smtClean="0"/>
              <a:t>2024/5/29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F251E-D3C9-4D91-82A8-4E1AF6EA569C}" type="slidenum">
              <a:rPr lang="zh-CN" altLang="en-US" smtClean="0"/>
              <a:t>‹#›</a:t>
            </a:fld>
            <a:endParaRPr lang="zh-CN" altLang="en-US"/>
          </a:p>
        </p:txBody>
      </p:sp>
    </p:spTree>
    <p:extLst>
      <p:ext uri="{BB962C8B-B14F-4D97-AF65-F5344CB8AC3E}">
        <p14:creationId xmlns:p14="http://schemas.microsoft.com/office/powerpoint/2010/main" val="374477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68186CD8-2B5F-47D2-B024-698315872481}" type="slidenum">
              <a:rPr lang="en-US" smtClean="0"/>
              <a:pPr/>
              <a:t>1</a:t>
            </a:fld>
            <a:endParaRPr lang="en-US" dirty="0"/>
          </a:p>
        </p:txBody>
      </p:sp>
    </p:spTree>
    <p:extLst>
      <p:ext uri="{BB962C8B-B14F-4D97-AF65-F5344CB8AC3E}">
        <p14:creationId xmlns:p14="http://schemas.microsoft.com/office/powerpoint/2010/main" val="408343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D282B-C39C-5D8B-681C-14C38B51DA2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3EAAC00-B1A3-3A00-706B-F771D39C86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24A9A9F-E4F3-1D4B-0D6A-747F0FF11DF7}"/>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26844CFE-9002-81CE-50AE-CB340AA270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0D4565-E0C8-421A-FF78-8346D2160712}"/>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217705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0B7E3-B5B3-0F9E-E44E-04DC05828F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7BD2D6-91B7-115D-69DB-278D9AE3A2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D0668B-5D90-8431-AB5C-56744382651E}"/>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8C1DE45C-D5FC-E9E2-B24C-1AA5A87B17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BD0889-372B-4456-91A0-4F2E47845666}"/>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105949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2CF422-B3B7-762F-1F98-7DA8D979CC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42A559B-0802-7891-EDAB-8287DF44BA3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C7765C-B3A8-9713-1E09-E33DC76A0ECA}"/>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7DD1AC90-B0B2-F106-22F8-C4979BF4B7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A2A8D0-726E-1BF8-A6F6-79D35A124486}"/>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618189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 Intro – Black text light backgrou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E15661-0B2E-4145-BFC7-96344832A046}"/>
              </a:ext>
            </a:extLst>
          </p:cNvPr>
          <p:cNvSpPr>
            <a:spLocks noGrp="1"/>
          </p:cNvSpPr>
          <p:nvPr>
            <p:ph type="sldNum" sz="quarter" idx="19"/>
          </p:nvPr>
        </p:nvSpPr>
        <p:spPr/>
        <p:txBody>
          <a:bodyPr/>
          <a:lstStyle>
            <a:lvl1pPr>
              <a:defRPr>
                <a:solidFill>
                  <a:schemeClr val="bg1"/>
                </a:solidFill>
              </a:defRPr>
            </a:lvl1pPr>
          </a:lstStyle>
          <a:p>
            <a:fld id="{F4BB9EDD-1740-4E4A-8601-A7D0893F42E6}" type="slidenum">
              <a:rPr lang="en-US" smtClean="0"/>
              <a:pPr/>
              <a:t>‹#›</a:t>
            </a:fld>
            <a:endParaRPr lang="en-US" dirty="0"/>
          </a:p>
        </p:txBody>
      </p:sp>
      <p:sp>
        <p:nvSpPr>
          <p:cNvPr id="11" name="Picture Placeholder 10">
            <a:extLst>
              <a:ext uri="{FF2B5EF4-FFF2-40B4-BE49-F238E27FC236}">
                <a16:creationId xmlns:a16="http://schemas.microsoft.com/office/drawing/2014/main" id="{FDBE988F-1BF4-472B-8755-57EAF869555F}"/>
              </a:ext>
            </a:extLst>
          </p:cNvPr>
          <p:cNvSpPr>
            <a:spLocks noGrp="1"/>
          </p:cNvSpPr>
          <p:nvPr>
            <p:ph type="pic" sz="quarter" idx="20" hasCustomPrompt="1"/>
          </p:nvPr>
        </p:nvSpPr>
        <p:spPr>
          <a:xfrm>
            <a:off x="0" y="0"/>
            <a:ext cx="12192000" cy="6858000"/>
          </a:xfrm>
        </p:spPr>
        <p:txBody>
          <a:bodyPr tIns="2088000" anchor="t" anchorCtr="0">
            <a:normAutofit/>
          </a:bodyPr>
          <a:lstStyle>
            <a:lvl1pPr marL="0" indent="0" algn="ctr">
              <a:buFontTx/>
              <a:buNone/>
              <a:defRPr sz="800">
                <a:solidFill>
                  <a:srgbClr val="A7A8A9"/>
                </a:solidFill>
              </a:defRPr>
            </a:lvl1pPr>
          </a:lstStyle>
          <a:p>
            <a:r>
              <a:rPr lang="en-US" dirty="0"/>
              <a:t>[Add light background picture or leave for white]</a:t>
            </a:r>
          </a:p>
        </p:txBody>
      </p:sp>
      <p:sp>
        <p:nvSpPr>
          <p:cNvPr id="15" name="Rectangle 14">
            <a:extLst>
              <a:ext uri="{FF2B5EF4-FFF2-40B4-BE49-F238E27FC236}">
                <a16:creationId xmlns:a16="http://schemas.microsoft.com/office/drawing/2014/main" id="{93CBD83D-FC01-4B5C-B1AF-BB19331DE3D2}"/>
              </a:ext>
            </a:extLst>
          </p:cNvPr>
          <p:cNvSpPr>
            <a:spLocks/>
          </p:cNvSpPr>
          <p:nvPr userDrawn="1"/>
        </p:nvSpPr>
        <p:spPr>
          <a:xfrm>
            <a:off x="0" y="0"/>
            <a:ext cx="12192000" cy="6858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dirty="0">
              <a:solidFill>
                <a:schemeClr val="tx1"/>
              </a:solidFill>
            </a:endParaRPr>
          </a:p>
        </p:txBody>
      </p:sp>
      <p:sp>
        <p:nvSpPr>
          <p:cNvPr id="2" name="Date Placeholder 1">
            <a:extLst>
              <a:ext uri="{FF2B5EF4-FFF2-40B4-BE49-F238E27FC236}">
                <a16:creationId xmlns:a16="http://schemas.microsoft.com/office/drawing/2014/main" id="{8B3D2978-24B0-4C69-9731-62579EDE9044}"/>
              </a:ext>
            </a:extLst>
          </p:cNvPr>
          <p:cNvSpPr>
            <a:spLocks noGrp="1"/>
          </p:cNvSpPr>
          <p:nvPr>
            <p:ph type="dt" sz="half" idx="17"/>
          </p:nvPr>
        </p:nvSpPr>
        <p:spPr>
          <a:xfrm>
            <a:off x="5380315" y="6379143"/>
            <a:ext cx="1431370" cy="180000"/>
          </a:xfrm>
        </p:spPr>
        <p:txBody>
          <a:bodyPr lIns="0" tIns="0" rIns="0" anchor="ctr" anchorCtr="0"/>
          <a:lstStyle>
            <a:lvl1pPr algn="ctr">
              <a:defRPr sz="1000"/>
            </a:lvl1pPr>
          </a:lstStyle>
          <a:p>
            <a:fld id="{6DCB717F-97A3-473F-A1C7-3D21051B21BF}" type="datetime1">
              <a:rPr lang="sv-SE" smtClean="0"/>
              <a:t>2024-05-29</a:t>
            </a:fld>
            <a:endParaRPr lang="en-US" dirty="0"/>
          </a:p>
        </p:txBody>
      </p:sp>
      <p:sp>
        <p:nvSpPr>
          <p:cNvPr id="7" name="Rectangle 5"/>
          <p:cNvSpPr>
            <a:spLocks noGrp="1" noChangeArrowheads="1"/>
          </p:cNvSpPr>
          <p:nvPr>
            <p:ph type="ctrTitle" hasCustomPrompt="1"/>
          </p:nvPr>
        </p:nvSpPr>
        <p:spPr>
          <a:xfrm>
            <a:off x="2001672" y="2591846"/>
            <a:ext cx="8188656" cy="845214"/>
          </a:xfrm>
          <a:prstGeom prst="rect">
            <a:avLst/>
          </a:prstGeom>
        </p:spPr>
        <p:txBody>
          <a:bodyPr wrap="square" rIns="0" bIns="0" anchor="b" anchorCtr="0"/>
          <a:lstStyle>
            <a:lvl1pPr algn="ctr">
              <a:lnSpc>
                <a:spcPct val="80000"/>
              </a:lnSpc>
              <a:defRPr sz="5400" b="0" i="0" spc="317" baseline="0">
                <a:solidFill>
                  <a:schemeClr val="tx1"/>
                </a:solidFill>
                <a:latin typeface="Volvo Broad Pro Digital" panose="020B0606030202080204" pitchFamily="34" charset="0"/>
              </a:defRPr>
            </a:lvl1pPr>
          </a:lstStyle>
          <a:p>
            <a:pPr lvl="0"/>
            <a:r>
              <a:rPr lang="en-US" noProof="0" dirty="0"/>
              <a:t>Insert headline</a:t>
            </a:r>
          </a:p>
        </p:txBody>
      </p:sp>
      <p:sp>
        <p:nvSpPr>
          <p:cNvPr id="8" name="Rectangle 6"/>
          <p:cNvSpPr>
            <a:spLocks noGrp="1" noChangeArrowheads="1"/>
          </p:cNvSpPr>
          <p:nvPr>
            <p:ph type="subTitle" idx="1" hasCustomPrompt="1"/>
          </p:nvPr>
        </p:nvSpPr>
        <p:spPr>
          <a:xfrm>
            <a:off x="2668587" y="3527140"/>
            <a:ext cx="6854825" cy="754236"/>
          </a:xfrm>
          <a:prstGeom prst="rect">
            <a:avLst/>
          </a:prstGeom>
        </p:spPr>
        <p:txBody>
          <a:bodyPr tIns="0">
            <a:noAutofit/>
          </a:bodyPr>
          <a:lstStyle>
            <a:lvl1pPr marL="0" indent="0" algn="ctr">
              <a:lnSpc>
                <a:spcPct val="114000"/>
              </a:lnSpc>
              <a:buFont typeface="Volvo Novum" panose="020B0503040502060204" pitchFamily="34" charset="0"/>
              <a:buNone/>
              <a:defRPr sz="2000" spc="0" baseline="0">
                <a:latin typeface="+mn-lt"/>
                <a:ea typeface="Volvo Broad Pro Digital" panose="020B0606030202080204" pitchFamily="34" charset="0"/>
                <a:cs typeface="+mn-cs"/>
              </a:defRPr>
            </a:lvl1pPr>
          </a:lstStyle>
          <a:p>
            <a:pPr lvl="0"/>
            <a:r>
              <a:rPr lang="en-US" noProof="0" dirty="0"/>
              <a:t>Insert sub headline</a:t>
            </a:r>
          </a:p>
        </p:txBody>
      </p:sp>
      <p:sp>
        <p:nvSpPr>
          <p:cNvPr id="10" name="Logotype">
            <a:extLst>
              <a:ext uri="{FF2B5EF4-FFF2-40B4-BE49-F238E27FC236}">
                <a16:creationId xmlns:a16="http://schemas.microsoft.com/office/drawing/2014/main" id="{EFD490B4-D84C-4512-B0E3-BC38BE39F5C7}"/>
              </a:ext>
            </a:extLst>
          </p:cNvPr>
          <p:cNvSpPr>
            <a:spLocks noGrp="1" noChangeAspect="1"/>
          </p:cNvSpPr>
          <p:nvPr>
            <p:ph type="body" sz="quarter" idx="16" hasCustomPrompt="1"/>
          </p:nvPr>
        </p:nvSpPr>
        <p:spPr>
          <a:xfrm>
            <a:off x="5485800" y="278990"/>
            <a:ext cx="1220400" cy="9360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FontTx/>
              <a:buNone/>
              <a:defRPr/>
            </a:lvl1pPr>
            <a:lvl2pPr marL="267129" indent="0">
              <a:buNone/>
              <a:defRPr/>
            </a:lvl2pPr>
          </a:lstStyle>
          <a:p>
            <a:pPr lvl="0"/>
            <a:r>
              <a:rPr lang="en-US" dirty="0"/>
              <a:t> </a:t>
            </a:r>
          </a:p>
        </p:txBody>
      </p:sp>
      <p:sp>
        <p:nvSpPr>
          <p:cNvPr id="5" name="Footer Placeholder 4">
            <a:extLst>
              <a:ext uri="{FF2B5EF4-FFF2-40B4-BE49-F238E27FC236}">
                <a16:creationId xmlns:a16="http://schemas.microsoft.com/office/drawing/2014/main" id="{593539FA-75E5-47C4-A176-BCA731EF1FC8}"/>
              </a:ext>
            </a:extLst>
          </p:cNvPr>
          <p:cNvSpPr>
            <a:spLocks noGrp="1"/>
          </p:cNvSpPr>
          <p:nvPr>
            <p:ph type="ftr" sz="quarter" idx="23"/>
          </p:nvPr>
        </p:nvSpPr>
        <p:spPr>
          <a:xfrm>
            <a:off x="766764" y="6130859"/>
            <a:ext cx="10658474" cy="164442"/>
          </a:xfrm>
        </p:spPr>
        <p:txBody>
          <a:bodyPr anchor="ctr" anchorCtr="0"/>
          <a:lstStyle>
            <a:lvl1pPr algn="ctr">
              <a:defRPr sz="1000">
                <a:solidFill>
                  <a:schemeClr val="tx1"/>
                </a:solidFill>
              </a:defRPr>
            </a:lvl1pPr>
          </a:lstStyle>
          <a:p>
            <a:r>
              <a:rPr lang="en-US" dirty="0"/>
              <a:t>ADAS | Erik Börve | Public</a:t>
            </a:r>
          </a:p>
        </p:txBody>
      </p:sp>
      <p:sp>
        <p:nvSpPr>
          <p:cNvPr id="13" name="Entity">
            <a:extLst>
              <a:ext uri="{FF2B5EF4-FFF2-40B4-BE49-F238E27FC236}">
                <a16:creationId xmlns:a16="http://schemas.microsoft.com/office/drawing/2014/main" id="{C74D9F74-0897-4A80-BE8D-B1DEDD026C1B}"/>
              </a:ext>
            </a:extLst>
          </p:cNvPr>
          <p:cNvSpPr>
            <a:spLocks noGrp="1"/>
          </p:cNvSpPr>
          <p:nvPr>
            <p:ph type="body" sz="quarter" idx="24" hasCustomPrompt="1"/>
          </p:nvPr>
        </p:nvSpPr>
        <p:spPr>
          <a:xfrm>
            <a:off x="5060816" y="5887220"/>
            <a:ext cx="2070368" cy="216429"/>
          </a:xfrm>
          <a:prstGeom prst="rect">
            <a:avLst/>
          </a:prstGeom>
          <a:blipFill>
            <a:blip r:embed="rId4">
              <a:extLst>
                <a:ext uri="{96DAC541-7B7A-43D3-8B79-37D633B846F1}">
                  <asvg:svgBlip xmlns:asvg="http://schemas.microsoft.com/office/drawing/2016/SVG/main" r:embed="rId5"/>
                </a:ext>
              </a:extLst>
            </a:blip>
            <a:stretch>
              <a:fillRect/>
            </a:stretch>
          </a:blipFill>
        </p:spPr>
        <p:txBody>
          <a:bodyPr/>
          <a:lstStyle>
            <a:lvl1pPr marL="0" indent="0">
              <a:buFontTx/>
              <a:buNone/>
              <a:defRPr/>
            </a:lvl1pPr>
            <a:lvl2pPr marL="267129" indent="0">
              <a:buNone/>
              <a:defRPr/>
            </a:lvl2pPr>
          </a:lstStyle>
          <a:p>
            <a:pPr lvl="0"/>
            <a:r>
              <a:rPr lang="en-US" dirty="0"/>
              <a:t> </a:t>
            </a:r>
          </a:p>
        </p:txBody>
      </p:sp>
    </p:spTree>
    <p:extLst>
      <p:ext uri="{BB962C8B-B14F-4D97-AF65-F5344CB8AC3E}">
        <p14:creationId xmlns:p14="http://schemas.microsoft.com/office/powerpoint/2010/main" val="248296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p15="http://schemas.microsoft.com/office/powerpoint/2012/main">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F443-D7FD-A513-12AD-DCCD910EE9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6D6F3C81-3663-243F-E74A-AC870BA8F5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EEDFE849-FD4C-233D-DE9F-AF44552B87B2}"/>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5" name="Footer Placeholder 4">
            <a:extLst>
              <a:ext uri="{FF2B5EF4-FFF2-40B4-BE49-F238E27FC236}">
                <a16:creationId xmlns:a16="http://schemas.microsoft.com/office/drawing/2014/main" id="{D155B8E6-D0AE-937D-8840-80A196D7ECC0}"/>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18E75E0-97A6-0F78-D486-0C1E0F6F26DF}"/>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255867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BDE0-7C9C-0DB4-CBD1-9DE8F5666590}"/>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E5D06C7E-6B02-AD2C-F10E-01E4C1945C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725BBF06-653E-AB59-9005-30BDA2D1636D}"/>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5" name="Footer Placeholder 4">
            <a:extLst>
              <a:ext uri="{FF2B5EF4-FFF2-40B4-BE49-F238E27FC236}">
                <a16:creationId xmlns:a16="http://schemas.microsoft.com/office/drawing/2014/main" id="{99DC01E7-13FC-0108-5942-C5D06FC1CD5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7941C27-2388-0987-0EB0-50BDB8E4F281}"/>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2109990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B50A-ADBB-82DC-3180-1B9FD03C06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D3592B07-0361-5731-88E2-15FFE8F345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1DDDFE-36A2-4DA7-1BEF-EFCE46726F2F}"/>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5" name="Footer Placeholder 4">
            <a:extLst>
              <a:ext uri="{FF2B5EF4-FFF2-40B4-BE49-F238E27FC236}">
                <a16:creationId xmlns:a16="http://schemas.microsoft.com/office/drawing/2014/main" id="{704F0375-1260-4DBD-63BD-D63074718083}"/>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C42D5523-27A1-7CAC-4371-E0765A7BE599}"/>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1274404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CD4F-40F9-5269-C133-E7ED5F70E99D}"/>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03E96B0B-EB65-D52C-83E5-A2D1D7C2BF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8E14DB49-67CE-721D-589F-6189A137C6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4BE67479-9426-1E96-3EBB-3CAFD98D40C0}"/>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6" name="Footer Placeholder 5">
            <a:extLst>
              <a:ext uri="{FF2B5EF4-FFF2-40B4-BE49-F238E27FC236}">
                <a16:creationId xmlns:a16="http://schemas.microsoft.com/office/drawing/2014/main" id="{F816BC4B-A5B5-50E4-6953-07B093C7651B}"/>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745F83B5-3D9C-A688-3975-FC6F1EB97078}"/>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529496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CE86-312F-C495-3012-2CC6C191780E}"/>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0F98B4BB-1460-ACE5-173A-02E11C69E1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3C9E8E-9F70-3ADA-2362-2190E373E0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C812EF3E-A424-1008-B6AC-D59595D5F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269253-98A3-3B0E-695D-FAEF77F76E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2DC776DA-3520-AD05-BF8F-D7FF9381C1EB}"/>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8" name="Footer Placeholder 7">
            <a:extLst>
              <a:ext uri="{FF2B5EF4-FFF2-40B4-BE49-F238E27FC236}">
                <a16:creationId xmlns:a16="http://schemas.microsoft.com/office/drawing/2014/main" id="{2DE017CE-73EB-2D89-D470-9B2B08FEAAAF}"/>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4D1B49EC-0050-CAF0-FD8F-70313AA0479E}"/>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4277997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C2C5-69A1-39D2-FC50-FCB8FCA8F468}"/>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6C99E1B0-0B7F-3BC2-3F8B-5D18704AC5F8}"/>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4" name="Footer Placeholder 3">
            <a:extLst>
              <a:ext uri="{FF2B5EF4-FFF2-40B4-BE49-F238E27FC236}">
                <a16:creationId xmlns:a16="http://schemas.microsoft.com/office/drawing/2014/main" id="{A59D640D-76E2-4732-59F0-21A2B493FE8E}"/>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320C4635-6AA5-A562-2847-A93CE78CC09B}"/>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1423354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F7F86D-7F7A-1DC3-F7EA-ADA2A9756108}"/>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3" name="Footer Placeholder 2">
            <a:extLst>
              <a:ext uri="{FF2B5EF4-FFF2-40B4-BE49-F238E27FC236}">
                <a16:creationId xmlns:a16="http://schemas.microsoft.com/office/drawing/2014/main" id="{5F8B8BD5-39D3-9798-9B8A-E73ACBFE81CD}"/>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BA28368F-6EBB-20E3-C7FC-C9B9965F15D4}"/>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3605370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F5B39-4528-36D1-38EC-2AF837F5AF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EA3898-1122-E774-450C-E5ADBB9F186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FCBB9B-BB09-17CD-11F8-24ABCCDC19FE}"/>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79F0D0A8-52CC-C075-B6D5-3B8218DB80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CAFCA9-7316-7988-F346-F0A70BF6232A}"/>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226925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AAC7-9B18-9D12-12B6-99E1B8AEA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81C0FEE3-7A1D-B625-B201-71F3A74F27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D098EC57-6D8D-1C7A-CE66-FEA0B41A6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B917A-585A-91B4-CDF3-4C853A40AE1D}"/>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6" name="Footer Placeholder 5">
            <a:extLst>
              <a:ext uri="{FF2B5EF4-FFF2-40B4-BE49-F238E27FC236}">
                <a16:creationId xmlns:a16="http://schemas.microsoft.com/office/drawing/2014/main" id="{BDA29B02-B698-6DA2-E5BA-00D52869F9B3}"/>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80D91D7D-D720-7E89-7B25-13BEEE77D975}"/>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369554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0AB9-273A-FF49-2B26-79BF5943B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A3F99570-92AD-7948-5FDE-427577CA10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FE0225DB-3D82-4D87-D479-7D78ADD0E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B5D385-A1EE-FC98-C7DA-B71FDFA854B2}"/>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6" name="Footer Placeholder 5">
            <a:extLst>
              <a:ext uri="{FF2B5EF4-FFF2-40B4-BE49-F238E27FC236}">
                <a16:creationId xmlns:a16="http://schemas.microsoft.com/office/drawing/2014/main" id="{892025C4-01F0-0FCF-62C2-685B80FA83F5}"/>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B3B1636E-17B7-8CFE-4E05-554690D1FF97}"/>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4122322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2530-9A72-7A8B-7561-919C59493CFA}"/>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D0DAD1FE-2743-9DD7-BDFA-EAFF5431C5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68424689-89B4-5343-B696-0CBB6DFFC2AB}"/>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5" name="Footer Placeholder 4">
            <a:extLst>
              <a:ext uri="{FF2B5EF4-FFF2-40B4-BE49-F238E27FC236}">
                <a16:creationId xmlns:a16="http://schemas.microsoft.com/office/drawing/2014/main" id="{E46892A2-2DE3-1718-6C0F-F5986DC4A444}"/>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20CA61E-F4D4-FE30-E7C6-880062DAA6DC}"/>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20505361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53B349-2E72-E019-5ADE-A53CC70C46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1C8694EC-C952-9E70-E72E-B50ED22155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6ADB8AEC-D0E1-89ED-A782-E9230C2ABB0E}"/>
              </a:ext>
            </a:extLst>
          </p:cNvPr>
          <p:cNvSpPr>
            <a:spLocks noGrp="1"/>
          </p:cNvSpPr>
          <p:nvPr>
            <p:ph type="dt" sz="half" idx="10"/>
          </p:nvPr>
        </p:nvSpPr>
        <p:spPr/>
        <p:txBody>
          <a:bodyPr/>
          <a:lstStyle/>
          <a:p>
            <a:fld id="{B065BA6C-B5E8-4DE4-9131-606854C2C0FF}" type="datetimeFigureOut">
              <a:rPr lang="sv-SE" smtClean="0"/>
              <a:t>2024-05-29</a:t>
            </a:fld>
            <a:endParaRPr lang="sv-SE"/>
          </a:p>
        </p:txBody>
      </p:sp>
      <p:sp>
        <p:nvSpPr>
          <p:cNvPr id="5" name="Footer Placeholder 4">
            <a:extLst>
              <a:ext uri="{FF2B5EF4-FFF2-40B4-BE49-F238E27FC236}">
                <a16:creationId xmlns:a16="http://schemas.microsoft.com/office/drawing/2014/main" id="{E8A8F6E8-68A1-E0F2-F4EA-83FE3F45DAF9}"/>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2D0B574-7358-D83A-6914-D9E2E5C34994}"/>
              </a:ext>
            </a:extLst>
          </p:cNvPr>
          <p:cNvSpPr>
            <a:spLocks noGrp="1"/>
          </p:cNvSpPr>
          <p:nvPr>
            <p:ph type="sldNum" sz="quarter" idx="12"/>
          </p:nvPr>
        </p:nvSpPr>
        <p:spPr/>
        <p:txBody>
          <a:bodyPr/>
          <a:lstStyle/>
          <a:p>
            <a:fld id="{D80DB3F5-387F-4A89-9555-AB42185AD42E}" type="slidenum">
              <a:rPr lang="sv-SE" smtClean="0"/>
              <a:t>‹#›</a:t>
            </a:fld>
            <a:endParaRPr lang="sv-SE"/>
          </a:p>
        </p:txBody>
      </p:sp>
    </p:spTree>
    <p:extLst>
      <p:ext uri="{BB962C8B-B14F-4D97-AF65-F5344CB8AC3E}">
        <p14:creationId xmlns:p14="http://schemas.microsoft.com/office/powerpoint/2010/main" val="426930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 Intro – Black text light backgrou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E15661-0B2E-4145-BFC7-96344832A046}"/>
              </a:ext>
            </a:extLst>
          </p:cNvPr>
          <p:cNvSpPr>
            <a:spLocks noGrp="1"/>
          </p:cNvSpPr>
          <p:nvPr>
            <p:ph type="sldNum" sz="quarter" idx="19"/>
          </p:nvPr>
        </p:nvSpPr>
        <p:spPr/>
        <p:txBody>
          <a:bodyPr/>
          <a:lstStyle>
            <a:lvl1pPr>
              <a:defRPr>
                <a:solidFill>
                  <a:schemeClr val="bg1"/>
                </a:solidFill>
              </a:defRPr>
            </a:lvl1pPr>
          </a:lstStyle>
          <a:p>
            <a:fld id="{F4BB9EDD-1740-4E4A-8601-A7D0893F42E6}" type="slidenum">
              <a:rPr lang="en-US" smtClean="0"/>
              <a:pPr/>
              <a:t>‹#›</a:t>
            </a:fld>
            <a:endParaRPr lang="en-US" dirty="0"/>
          </a:p>
        </p:txBody>
      </p:sp>
      <p:sp>
        <p:nvSpPr>
          <p:cNvPr id="11" name="Picture Placeholder 10">
            <a:extLst>
              <a:ext uri="{FF2B5EF4-FFF2-40B4-BE49-F238E27FC236}">
                <a16:creationId xmlns:a16="http://schemas.microsoft.com/office/drawing/2014/main" id="{FDBE988F-1BF4-472B-8755-57EAF869555F}"/>
              </a:ext>
            </a:extLst>
          </p:cNvPr>
          <p:cNvSpPr>
            <a:spLocks noGrp="1"/>
          </p:cNvSpPr>
          <p:nvPr>
            <p:ph type="pic" sz="quarter" idx="20" hasCustomPrompt="1"/>
          </p:nvPr>
        </p:nvSpPr>
        <p:spPr>
          <a:xfrm>
            <a:off x="0" y="0"/>
            <a:ext cx="12192000" cy="6858000"/>
          </a:xfrm>
        </p:spPr>
        <p:txBody>
          <a:bodyPr tIns="2088000" anchor="t" anchorCtr="0">
            <a:normAutofit/>
          </a:bodyPr>
          <a:lstStyle>
            <a:lvl1pPr marL="0" indent="0" algn="ctr">
              <a:buFontTx/>
              <a:buNone/>
              <a:defRPr sz="800">
                <a:solidFill>
                  <a:srgbClr val="A7A8A9"/>
                </a:solidFill>
              </a:defRPr>
            </a:lvl1pPr>
          </a:lstStyle>
          <a:p>
            <a:r>
              <a:rPr lang="en-US" dirty="0"/>
              <a:t>[Add light background picture or leave for white]</a:t>
            </a:r>
          </a:p>
        </p:txBody>
      </p:sp>
      <p:sp>
        <p:nvSpPr>
          <p:cNvPr id="15" name="Rectangle 14">
            <a:extLst>
              <a:ext uri="{FF2B5EF4-FFF2-40B4-BE49-F238E27FC236}">
                <a16:creationId xmlns:a16="http://schemas.microsoft.com/office/drawing/2014/main" id="{93CBD83D-FC01-4B5C-B1AF-BB19331DE3D2}"/>
              </a:ext>
            </a:extLst>
          </p:cNvPr>
          <p:cNvSpPr>
            <a:spLocks/>
          </p:cNvSpPr>
          <p:nvPr userDrawn="1"/>
        </p:nvSpPr>
        <p:spPr>
          <a:xfrm>
            <a:off x="0" y="0"/>
            <a:ext cx="12192000" cy="6858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600"/>
              </a:spcBef>
            </a:pPr>
            <a:endParaRPr lang="en-US" sz="2000" dirty="0">
              <a:solidFill>
                <a:schemeClr val="tx1"/>
              </a:solidFill>
            </a:endParaRPr>
          </a:p>
        </p:txBody>
      </p:sp>
      <p:sp>
        <p:nvSpPr>
          <p:cNvPr id="2" name="Date Placeholder 1">
            <a:extLst>
              <a:ext uri="{FF2B5EF4-FFF2-40B4-BE49-F238E27FC236}">
                <a16:creationId xmlns:a16="http://schemas.microsoft.com/office/drawing/2014/main" id="{8B3D2978-24B0-4C69-9731-62579EDE9044}"/>
              </a:ext>
            </a:extLst>
          </p:cNvPr>
          <p:cNvSpPr>
            <a:spLocks noGrp="1"/>
          </p:cNvSpPr>
          <p:nvPr>
            <p:ph type="dt" sz="half" idx="17"/>
          </p:nvPr>
        </p:nvSpPr>
        <p:spPr>
          <a:xfrm>
            <a:off x="5380315" y="6379143"/>
            <a:ext cx="1431370" cy="180000"/>
          </a:xfrm>
        </p:spPr>
        <p:txBody>
          <a:bodyPr lIns="0" tIns="0" rIns="0" anchor="ctr" anchorCtr="0"/>
          <a:lstStyle>
            <a:lvl1pPr algn="ctr">
              <a:defRPr sz="1000"/>
            </a:lvl1pPr>
          </a:lstStyle>
          <a:p>
            <a:fld id="{6DCB717F-97A3-473F-A1C7-3D21051B21BF}" type="datetime1">
              <a:rPr lang="sv-SE" smtClean="0"/>
              <a:t>2024-05-29</a:t>
            </a:fld>
            <a:endParaRPr lang="en-US" dirty="0"/>
          </a:p>
        </p:txBody>
      </p:sp>
      <p:sp>
        <p:nvSpPr>
          <p:cNvPr id="7" name="Rectangle 5"/>
          <p:cNvSpPr>
            <a:spLocks noGrp="1" noChangeArrowheads="1"/>
          </p:cNvSpPr>
          <p:nvPr>
            <p:ph type="ctrTitle" hasCustomPrompt="1"/>
          </p:nvPr>
        </p:nvSpPr>
        <p:spPr>
          <a:xfrm>
            <a:off x="2001672" y="2591846"/>
            <a:ext cx="8188656" cy="845214"/>
          </a:xfrm>
          <a:prstGeom prst="rect">
            <a:avLst/>
          </a:prstGeom>
        </p:spPr>
        <p:txBody>
          <a:bodyPr wrap="square" rIns="0" bIns="0" anchor="b" anchorCtr="0"/>
          <a:lstStyle>
            <a:lvl1pPr algn="ctr">
              <a:lnSpc>
                <a:spcPct val="80000"/>
              </a:lnSpc>
              <a:defRPr sz="5400" b="0" i="0" spc="317" baseline="0">
                <a:solidFill>
                  <a:schemeClr val="tx1"/>
                </a:solidFill>
                <a:latin typeface="Volvo Broad Pro Digital" panose="020B0606030202080204" pitchFamily="34" charset="0"/>
              </a:defRPr>
            </a:lvl1pPr>
          </a:lstStyle>
          <a:p>
            <a:pPr lvl="0"/>
            <a:r>
              <a:rPr lang="en-US" noProof="0" dirty="0"/>
              <a:t>Insert headline</a:t>
            </a:r>
          </a:p>
        </p:txBody>
      </p:sp>
      <p:sp>
        <p:nvSpPr>
          <p:cNvPr id="8" name="Rectangle 6"/>
          <p:cNvSpPr>
            <a:spLocks noGrp="1" noChangeArrowheads="1"/>
          </p:cNvSpPr>
          <p:nvPr>
            <p:ph type="subTitle" idx="1" hasCustomPrompt="1"/>
          </p:nvPr>
        </p:nvSpPr>
        <p:spPr>
          <a:xfrm>
            <a:off x="2668587" y="3527140"/>
            <a:ext cx="6854825" cy="754236"/>
          </a:xfrm>
          <a:prstGeom prst="rect">
            <a:avLst/>
          </a:prstGeom>
        </p:spPr>
        <p:txBody>
          <a:bodyPr tIns="0">
            <a:noAutofit/>
          </a:bodyPr>
          <a:lstStyle>
            <a:lvl1pPr marL="0" indent="0" algn="ctr">
              <a:lnSpc>
                <a:spcPct val="114000"/>
              </a:lnSpc>
              <a:buFont typeface="Volvo Novum" panose="020B0503040502060204" pitchFamily="34" charset="0"/>
              <a:buNone/>
              <a:defRPr sz="2000" spc="0" baseline="0">
                <a:latin typeface="+mn-lt"/>
                <a:ea typeface="Volvo Broad Pro Digital" panose="020B0606030202080204" pitchFamily="34" charset="0"/>
                <a:cs typeface="+mn-cs"/>
              </a:defRPr>
            </a:lvl1pPr>
          </a:lstStyle>
          <a:p>
            <a:pPr lvl="0"/>
            <a:r>
              <a:rPr lang="en-US" noProof="0" dirty="0"/>
              <a:t>Insert sub headline</a:t>
            </a:r>
          </a:p>
        </p:txBody>
      </p:sp>
      <p:sp>
        <p:nvSpPr>
          <p:cNvPr id="10" name="Logotype">
            <a:extLst>
              <a:ext uri="{FF2B5EF4-FFF2-40B4-BE49-F238E27FC236}">
                <a16:creationId xmlns:a16="http://schemas.microsoft.com/office/drawing/2014/main" id="{EFD490B4-D84C-4512-B0E3-BC38BE39F5C7}"/>
              </a:ext>
            </a:extLst>
          </p:cNvPr>
          <p:cNvSpPr>
            <a:spLocks noGrp="1" noChangeAspect="1"/>
          </p:cNvSpPr>
          <p:nvPr>
            <p:ph type="body" sz="quarter" idx="16" hasCustomPrompt="1"/>
          </p:nvPr>
        </p:nvSpPr>
        <p:spPr>
          <a:xfrm>
            <a:off x="5485800" y="278990"/>
            <a:ext cx="1220400" cy="9360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FontTx/>
              <a:buNone/>
              <a:defRPr/>
            </a:lvl1pPr>
            <a:lvl2pPr marL="267129" indent="0">
              <a:buNone/>
              <a:defRPr/>
            </a:lvl2pPr>
          </a:lstStyle>
          <a:p>
            <a:pPr lvl="0"/>
            <a:r>
              <a:rPr lang="en-US" dirty="0"/>
              <a:t> </a:t>
            </a:r>
          </a:p>
        </p:txBody>
      </p:sp>
      <p:sp>
        <p:nvSpPr>
          <p:cNvPr id="5" name="Footer Placeholder 4">
            <a:extLst>
              <a:ext uri="{FF2B5EF4-FFF2-40B4-BE49-F238E27FC236}">
                <a16:creationId xmlns:a16="http://schemas.microsoft.com/office/drawing/2014/main" id="{593539FA-75E5-47C4-A176-BCA731EF1FC8}"/>
              </a:ext>
            </a:extLst>
          </p:cNvPr>
          <p:cNvSpPr>
            <a:spLocks noGrp="1"/>
          </p:cNvSpPr>
          <p:nvPr>
            <p:ph type="ftr" sz="quarter" idx="23"/>
          </p:nvPr>
        </p:nvSpPr>
        <p:spPr>
          <a:xfrm>
            <a:off x="766764" y="6130859"/>
            <a:ext cx="10658474" cy="164442"/>
          </a:xfrm>
        </p:spPr>
        <p:txBody>
          <a:bodyPr anchor="ctr" anchorCtr="0"/>
          <a:lstStyle>
            <a:lvl1pPr algn="ctr">
              <a:defRPr sz="1000">
                <a:solidFill>
                  <a:schemeClr val="tx1"/>
                </a:solidFill>
              </a:defRPr>
            </a:lvl1pPr>
          </a:lstStyle>
          <a:p>
            <a:r>
              <a:rPr lang="en-US" dirty="0"/>
              <a:t>ADAS | Erik Börve | Public</a:t>
            </a:r>
          </a:p>
        </p:txBody>
      </p:sp>
      <p:sp>
        <p:nvSpPr>
          <p:cNvPr id="13" name="Entity">
            <a:extLst>
              <a:ext uri="{FF2B5EF4-FFF2-40B4-BE49-F238E27FC236}">
                <a16:creationId xmlns:a16="http://schemas.microsoft.com/office/drawing/2014/main" id="{C74D9F74-0897-4A80-BE8D-B1DEDD026C1B}"/>
              </a:ext>
            </a:extLst>
          </p:cNvPr>
          <p:cNvSpPr>
            <a:spLocks noGrp="1"/>
          </p:cNvSpPr>
          <p:nvPr>
            <p:ph type="body" sz="quarter" idx="24" hasCustomPrompt="1"/>
          </p:nvPr>
        </p:nvSpPr>
        <p:spPr>
          <a:xfrm>
            <a:off x="5060816" y="5887220"/>
            <a:ext cx="2070368" cy="216429"/>
          </a:xfrm>
          <a:prstGeom prst="rect">
            <a:avLst/>
          </a:prstGeom>
          <a:blipFill>
            <a:blip r:embed="rId4">
              <a:extLst>
                <a:ext uri="{96DAC541-7B7A-43D3-8B79-37D633B846F1}">
                  <asvg:svgBlip xmlns:asvg="http://schemas.microsoft.com/office/drawing/2016/SVG/main" r:embed="rId5"/>
                </a:ext>
              </a:extLst>
            </a:blip>
            <a:stretch>
              <a:fillRect/>
            </a:stretch>
          </a:blipFill>
        </p:spPr>
        <p:txBody>
          <a:bodyPr/>
          <a:lstStyle>
            <a:lvl1pPr marL="0" indent="0">
              <a:buFontTx/>
              <a:buNone/>
              <a:defRPr/>
            </a:lvl1pPr>
            <a:lvl2pPr marL="267129" indent="0">
              <a:buNone/>
              <a:defRPr/>
            </a:lvl2pPr>
          </a:lstStyle>
          <a:p>
            <a:pPr lvl="0"/>
            <a:r>
              <a:rPr lang="en-US" dirty="0"/>
              <a:t> </a:t>
            </a:r>
          </a:p>
        </p:txBody>
      </p:sp>
    </p:spTree>
    <p:extLst>
      <p:ext uri="{BB962C8B-B14F-4D97-AF65-F5344CB8AC3E}">
        <p14:creationId xmlns:p14="http://schemas.microsoft.com/office/powerpoint/2010/main" val="206147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p15="http://schemas.microsoft.com/office/powerpoint/2012/main">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BD3B8-E950-D59F-F7EE-B0CD94E572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D43CCAD-1B67-B9A0-2ECA-271D47D64B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1F3A15C-6A22-E29B-A61C-2AD6154989F7}"/>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0029E527-DC6F-DF55-E8B3-09CFC25989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1E732C-DE64-D82E-C7B5-7097C01EAAB2}"/>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749900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D60B4-431C-838A-D572-383FC81A18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FFC1EB-9AF6-ECC1-0DFC-AA76ACFB4FA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D464030-C5AE-DF05-B9B2-6702706C847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51ED8DC-71F2-850E-A79B-342A8873B7CC}"/>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6" name="页脚占位符 5">
            <a:extLst>
              <a:ext uri="{FF2B5EF4-FFF2-40B4-BE49-F238E27FC236}">
                <a16:creationId xmlns:a16="http://schemas.microsoft.com/office/drawing/2014/main" id="{6929554B-152D-B50F-51CD-A638B8BFF7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4CCA08-9FE2-D302-6877-007B78298C65}"/>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3897063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23311-1A05-6C37-C59A-1BAD5C9EA0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866CE8A-9534-67F3-C51A-6CD6CF037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F8112AA-E884-49D9-D573-9D5E54DF01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3C9C3A4-504D-F104-CF0E-5F4AE9EC23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DE1A197-E3D6-6C7F-8489-E3750752160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59DBDF-C4BF-CE4C-0CDC-95BFC3345EA6}"/>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8" name="页脚占位符 7">
            <a:extLst>
              <a:ext uri="{FF2B5EF4-FFF2-40B4-BE49-F238E27FC236}">
                <a16:creationId xmlns:a16="http://schemas.microsoft.com/office/drawing/2014/main" id="{700BE4F3-4AC6-7C8F-C0F0-C5B0637567D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8309347-388F-2EBF-7CF4-3A772F0D2C20}"/>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217633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EE32C-2E0B-F7B4-A82A-AF676BF51A7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A1E2CF-DE28-147A-0B4A-89960F128A97}"/>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4" name="页脚占位符 3">
            <a:extLst>
              <a:ext uri="{FF2B5EF4-FFF2-40B4-BE49-F238E27FC236}">
                <a16:creationId xmlns:a16="http://schemas.microsoft.com/office/drawing/2014/main" id="{5D2A212D-E77C-CB8A-C676-FE777777AF9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7B8113-00ED-C550-7FDC-00E13B4FA3EE}"/>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1391692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49355BD-B48C-4AC1-E157-DDF30E0FA540}"/>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3" name="页脚占位符 2">
            <a:extLst>
              <a:ext uri="{FF2B5EF4-FFF2-40B4-BE49-F238E27FC236}">
                <a16:creationId xmlns:a16="http://schemas.microsoft.com/office/drawing/2014/main" id="{C48D8469-88BF-ABA6-AC41-34D4AD72BC4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A956CA9-E2C7-3F01-83FD-9019E3C782EE}"/>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231852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8AA12-3F0B-00BC-58DD-AF08F01F69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2CB5A49-A328-D9A1-DEF1-584B57D1D9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4CBA89E-0F3A-F183-26A3-2FEACB21D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A32440-2627-9491-D88D-A4A0A1FF8FC4}"/>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6" name="页脚占位符 5">
            <a:extLst>
              <a:ext uri="{FF2B5EF4-FFF2-40B4-BE49-F238E27FC236}">
                <a16:creationId xmlns:a16="http://schemas.microsoft.com/office/drawing/2014/main" id="{309424C7-A105-FE21-24F9-7E06EBE15F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B3E3D4-910E-9153-20CC-91AB35AB0E5A}"/>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2056821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B7324-99CD-FE7F-747F-A72CE6FCCB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81EF7F0-6B52-1756-B8C9-235C68CFA5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E0675A1-BAD0-5878-A604-1892BF59D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98CDF2-E3F2-5FF4-52E9-EA2CB568A7C4}"/>
              </a:ext>
            </a:extLst>
          </p:cNvPr>
          <p:cNvSpPr>
            <a:spLocks noGrp="1"/>
          </p:cNvSpPr>
          <p:nvPr>
            <p:ph type="dt" sz="half" idx="10"/>
          </p:nvPr>
        </p:nvSpPr>
        <p:spPr/>
        <p:txBody>
          <a:bodyPr/>
          <a:lstStyle/>
          <a:p>
            <a:fld id="{A18FA92C-5D96-46FB-B965-489F0BA947F8}" type="datetimeFigureOut">
              <a:rPr lang="zh-CN" altLang="en-US" smtClean="0"/>
              <a:t>2024/5/29</a:t>
            </a:fld>
            <a:endParaRPr lang="zh-CN" altLang="en-US"/>
          </a:p>
        </p:txBody>
      </p:sp>
      <p:sp>
        <p:nvSpPr>
          <p:cNvPr id="6" name="页脚占位符 5">
            <a:extLst>
              <a:ext uri="{FF2B5EF4-FFF2-40B4-BE49-F238E27FC236}">
                <a16:creationId xmlns:a16="http://schemas.microsoft.com/office/drawing/2014/main" id="{4DD31052-7C5D-5560-E0A0-6FDF6FDEF3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6E4607-29FE-DBA6-9ECF-ECF2F841DD0F}"/>
              </a:ext>
            </a:extLst>
          </p:cNvPr>
          <p:cNvSpPr>
            <a:spLocks noGrp="1"/>
          </p:cNvSpPr>
          <p:nvPr>
            <p:ph type="sldNum" sz="quarter" idx="12"/>
          </p:nvPr>
        </p:nvSpPr>
        <p:spPr/>
        <p:txBody>
          <a:body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696171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CF6DF63-D6F7-E6D3-9E41-893A73FA0E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DE5E14E-38C5-BF2D-9716-D1E38E979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D2ADDE-F3CC-0EC3-E3A6-0050CADF2F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8FA92C-5D96-46FB-B965-489F0BA947F8}" type="datetimeFigureOut">
              <a:rPr lang="zh-CN" altLang="en-US" smtClean="0"/>
              <a:t>2024/5/29</a:t>
            </a:fld>
            <a:endParaRPr lang="zh-CN" altLang="en-US"/>
          </a:p>
        </p:txBody>
      </p:sp>
      <p:sp>
        <p:nvSpPr>
          <p:cNvPr id="5" name="页脚占位符 4">
            <a:extLst>
              <a:ext uri="{FF2B5EF4-FFF2-40B4-BE49-F238E27FC236}">
                <a16:creationId xmlns:a16="http://schemas.microsoft.com/office/drawing/2014/main" id="{125ADBA0-1B2A-DD49-BD47-39585652C2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B4DAEFF-C39E-13F1-9B06-5BEBE4A594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73AA2C-AAD9-4D6D-9A48-651543D95CC8}" type="slidenum">
              <a:rPr lang="zh-CN" altLang="en-US" smtClean="0"/>
              <a:t>‹#›</a:t>
            </a:fld>
            <a:endParaRPr lang="zh-CN" altLang="en-US"/>
          </a:p>
        </p:txBody>
      </p:sp>
    </p:spTree>
    <p:extLst>
      <p:ext uri="{BB962C8B-B14F-4D97-AF65-F5344CB8AC3E}">
        <p14:creationId xmlns:p14="http://schemas.microsoft.com/office/powerpoint/2010/main" val="359987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D6E215-84DA-7D84-F942-330735B2A2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029774BE-684E-DF88-2D0C-326703D7D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8B8D27FB-81DA-53BD-856A-FFCA90DD7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5BA6C-B5E8-4DE4-9131-606854C2C0FF}" type="datetimeFigureOut">
              <a:rPr lang="sv-SE" smtClean="0"/>
              <a:t>2024-05-29</a:t>
            </a:fld>
            <a:endParaRPr lang="sv-SE"/>
          </a:p>
        </p:txBody>
      </p:sp>
      <p:sp>
        <p:nvSpPr>
          <p:cNvPr id="5" name="Footer Placeholder 4">
            <a:extLst>
              <a:ext uri="{FF2B5EF4-FFF2-40B4-BE49-F238E27FC236}">
                <a16:creationId xmlns:a16="http://schemas.microsoft.com/office/drawing/2014/main" id="{1859156D-7814-0886-E7E4-DF9B87B9CA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A3DEB73A-6E05-1304-5240-3637EC40DE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DB3F5-387F-4A89-9555-AB42185AD42E}" type="slidenum">
              <a:rPr lang="sv-SE" smtClean="0"/>
              <a:t>‹#›</a:t>
            </a:fld>
            <a:endParaRPr lang="sv-SE"/>
          </a:p>
        </p:txBody>
      </p:sp>
    </p:spTree>
    <p:extLst>
      <p:ext uri="{BB962C8B-B14F-4D97-AF65-F5344CB8AC3E}">
        <p14:creationId xmlns:p14="http://schemas.microsoft.com/office/powerpoint/2010/main" val="27972560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12.png"/><Relationship Id="rId5" Type="http://schemas.openxmlformats.org/officeDocument/2006/relationships/image" Target="../media/image50.png"/><Relationship Id="rId10" Type="http://schemas.openxmlformats.org/officeDocument/2006/relationships/image" Target="../media/image11.jpeg"/><Relationship Id="rId4" Type="http://schemas.openxmlformats.org/officeDocument/2006/relationships/image" Target="../media/image49.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59.png"/><Relationship Id="rId10" Type="http://schemas.openxmlformats.org/officeDocument/2006/relationships/image" Target="../media/image12.png"/><Relationship Id="rId4" Type="http://schemas.openxmlformats.org/officeDocument/2006/relationships/image" Target="../media/image58.png"/><Relationship Id="rId9" Type="http://schemas.openxmlformats.org/officeDocument/2006/relationships/image" Target="../media/image11.jpe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2.png"/><Relationship Id="rId16"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9.png"/><Relationship Id="rId15" Type="http://schemas.openxmlformats.org/officeDocument/2006/relationships/image" Target="../media/image11.jpeg"/><Relationship Id="rId10" Type="http://schemas.openxmlformats.org/officeDocument/2006/relationships/image" Target="../media/image68.png"/><Relationship Id="rId4" Type="http://schemas.openxmlformats.org/officeDocument/2006/relationships/image" Target="../media/image620.png"/><Relationship Id="rId9" Type="http://schemas.openxmlformats.org/officeDocument/2006/relationships/image" Target="../media/image67.png"/><Relationship Id="rId14" Type="http://schemas.openxmlformats.org/officeDocument/2006/relationships/image" Target="../media/image72.png"/></Relationships>
</file>

<file path=ppt/slides/_rels/slide1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12.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76.png"/><Relationship Id="rId11" Type="http://schemas.openxmlformats.org/officeDocument/2006/relationships/image" Target="../media/image79.png"/><Relationship Id="rId5" Type="http://schemas.openxmlformats.org/officeDocument/2006/relationships/image" Target="../media/image75.png"/><Relationship Id="rId10" Type="http://schemas.openxmlformats.org/officeDocument/2006/relationships/image" Target="../media/image32.png"/><Relationship Id="rId4" Type="http://schemas.openxmlformats.org/officeDocument/2006/relationships/image" Target="../media/image74.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83.png"/><Relationship Id="rId11" Type="http://schemas.openxmlformats.org/officeDocument/2006/relationships/image" Target="../media/image11.jpe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91.tmp"/><Relationship Id="rId3" Type="http://schemas.openxmlformats.org/officeDocument/2006/relationships/image" Target="../media/image88.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90.png"/><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9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4.png"/><Relationship Id="rId7"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jpeg"/><Relationship Id="rId7"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99.png"/><Relationship Id="rId11" Type="http://schemas.openxmlformats.org/officeDocument/2006/relationships/image" Target="../media/image102.svg"/><Relationship Id="rId5" Type="http://schemas.openxmlformats.org/officeDocument/2006/relationships/image" Target="../media/image98.png"/><Relationship Id="rId10" Type="http://schemas.openxmlformats.org/officeDocument/2006/relationships/image" Target="../media/image101.png"/><Relationship Id="rId4" Type="http://schemas.openxmlformats.org/officeDocument/2006/relationships/image" Target="../media/image12.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11.jpeg"/><Relationship Id="rId12" Type="http://schemas.openxmlformats.org/officeDocument/2006/relationships/image" Target="../media/image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9.png"/><Relationship Id="rId11" Type="http://schemas.openxmlformats.org/officeDocument/2006/relationships/image" Target="../media/image8.png"/><Relationship Id="rId5" Type="http://schemas.openxmlformats.org/officeDocument/2006/relationships/slideLayout" Target="../slideLayouts/slideLayout14.xml"/><Relationship Id="rId10" Type="http://schemas.openxmlformats.org/officeDocument/2006/relationships/image" Target="../media/image104.png"/><Relationship Id="rId4" Type="http://schemas.openxmlformats.org/officeDocument/2006/relationships/video" Target="../media/media2.mp4"/><Relationship Id="rId9" Type="http://schemas.openxmlformats.org/officeDocument/2006/relationships/image" Target="../media/image103.png"/></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5.png"/><Relationship Id="rId7"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11.jpeg"/><Relationship Id="rId5" Type="http://schemas.openxmlformats.org/officeDocument/2006/relationships/image" Target="../media/image22.png"/><Relationship Id="rId10"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4.xml"/><Relationship Id="rId6" Type="http://schemas.openxmlformats.org/officeDocument/2006/relationships/image" Target="../media/image30.pn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1.jpeg"/><Relationship Id="rId4" Type="http://schemas.openxmlformats.org/officeDocument/2006/relationships/image" Target="../media/image29.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5.gif"/><Relationship Id="rId7" Type="http://schemas.openxmlformats.org/officeDocument/2006/relationships/image" Target="../media/image9.png"/><Relationship Id="rId2" Type="http://schemas.openxmlformats.org/officeDocument/2006/relationships/image" Target="../media/image34.gif"/><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6.png"/><Relationship Id="rId7"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5.tmp"/><Relationship Id="rId4" Type="http://schemas.openxmlformats.org/officeDocument/2006/relationships/image" Target="../media/image41.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C3CCAE-81BC-44AE-BCBF-ECC0D8EEF07D}"/>
              </a:ext>
            </a:extLst>
          </p:cNvPr>
          <p:cNvSpPr>
            <a:spLocks noGrp="1"/>
          </p:cNvSpPr>
          <p:nvPr>
            <p:ph type="sldNum" sz="quarter" idx="19"/>
          </p:nvPr>
        </p:nvSpPr>
        <p:spPr>
          <a:xfrm>
            <a:off x="9003713" y="6385268"/>
            <a:ext cx="2743200" cy="365125"/>
          </a:xfrm>
        </p:spPr>
        <p:txBody>
          <a:bodyPr/>
          <a:lstStyle/>
          <a:p>
            <a:fld id="{F4BB9EDD-1740-4E4A-8601-A7D0893F42E6}" type="slidenum">
              <a:rPr lang="en-US" dirty="0" smtClean="0"/>
              <a:pPr/>
              <a:t>1</a:t>
            </a:fld>
            <a:endParaRPr lang="en-US" dirty="0"/>
          </a:p>
        </p:txBody>
      </p:sp>
      <p:sp>
        <p:nvSpPr>
          <p:cNvPr id="7" name="Title 6">
            <a:extLst>
              <a:ext uri="{FF2B5EF4-FFF2-40B4-BE49-F238E27FC236}">
                <a16:creationId xmlns:a16="http://schemas.microsoft.com/office/drawing/2014/main" id="{A9A39E81-3F2F-2D6B-1263-3B0412D8BE41}"/>
              </a:ext>
            </a:extLst>
          </p:cNvPr>
          <p:cNvSpPr>
            <a:spLocks noGrp="1"/>
          </p:cNvSpPr>
          <p:nvPr>
            <p:ph type="ctrTitle"/>
          </p:nvPr>
        </p:nvSpPr>
        <p:spPr>
          <a:xfrm>
            <a:off x="238835" y="694632"/>
            <a:ext cx="11714328" cy="845214"/>
          </a:xfrm>
        </p:spPr>
        <p:txBody>
          <a:bodyPr>
            <a:normAutofit fontScale="90000"/>
          </a:bodyPr>
          <a:lstStyle/>
          <a:p>
            <a:pPr algn="l"/>
            <a:r>
              <a:rPr lang="en-US" altLang="zh-CN" sz="4400" dirty="0"/>
              <a:t>Stochastic MPC for Autonomous Vehicles in Uncertain Situations</a:t>
            </a:r>
            <a:endParaRPr lang="en-GB" sz="4400" dirty="0"/>
          </a:p>
        </p:txBody>
      </p:sp>
      <p:sp>
        <p:nvSpPr>
          <p:cNvPr id="9" name="Subtitle 8">
            <a:extLst>
              <a:ext uri="{FF2B5EF4-FFF2-40B4-BE49-F238E27FC236}">
                <a16:creationId xmlns:a16="http://schemas.microsoft.com/office/drawing/2014/main" id="{AFEFA027-66DA-A7DF-3BFF-841924FBA9C0}"/>
              </a:ext>
            </a:extLst>
          </p:cNvPr>
          <p:cNvSpPr>
            <a:spLocks noGrp="1"/>
          </p:cNvSpPr>
          <p:nvPr>
            <p:ph type="subTitle" idx="1"/>
          </p:nvPr>
        </p:nvSpPr>
        <p:spPr>
          <a:xfrm>
            <a:off x="238834" y="2268147"/>
            <a:ext cx="8196705" cy="1152885"/>
          </a:xfrm>
        </p:spPr>
        <p:txBody>
          <a:bodyPr/>
          <a:lstStyle/>
          <a:p>
            <a:pPr algn="l"/>
            <a:r>
              <a:rPr lang="en-GB" b="1" dirty="0"/>
              <a:t>Goal: </a:t>
            </a:r>
            <a:r>
              <a:rPr lang="en-GB" dirty="0"/>
              <a:t>Safe, Predictive Control that accounts for uncertainties:</a:t>
            </a:r>
          </a:p>
          <a:p>
            <a:pPr marL="342900" indent="-342900" algn="l">
              <a:lnSpc>
                <a:spcPct val="50000"/>
              </a:lnSpc>
              <a:buFont typeface="Arial" panose="020B0604020202020204" pitchFamily="34" charset="0"/>
              <a:buChar char="•"/>
            </a:pPr>
            <a:r>
              <a:rPr lang="en-GB" dirty="0"/>
              <a:t>Path Planning with &lt; 10 second horizon.</a:t>
            </a:r>
          </a:p>
          <a:p>
            <a:pPr marL="342900" indent="-342900" algn="l">
              <a:lnSpc>
                <a:spcPct val="50000"/>
              </a:lnSpc>
              <a:buFont typeface="Arial" panose="020B0604020202020204" pitchFamily="34" charset="0"/>
              <a:buChar char="•"/>
            </a:pPr>
            <a:r>
              <a:rPr lang="en-GB" dirty="0"/>
              <a:t>Uncertainties could affect: 1. Sensing; 2. Dynamics; 3. Obstacles</a:t>
            </a:r>
          </a:p>
          <a:p>
            <a:pPr algn="l">
              <a:lnSpc>
                <a:spcPct val="50000"/>
              </a:lnSpc>
            </a:pPr>
            <a:r>
              <a:rPr lang="en-GB" dirty="0"/>
              <a:t> </a:t>
            </a:r>
          </a:p>
        </p:txBody>
      </p:sp>
      <p:pic>
        <p:nvPicPr>
          <p:cNvPr id="1031" name="Picture 3">
            <a:extLst>
              <a:ext uri="{FF2B5EF4-FFF2-40B4-BE49-F238E27FC236}">
                <a16:creationId xmlns:a16="http://schemas.microsoft.com/office/drawing/2014/main" id="{D9DBABB5-5092-3215-F490-6FE82B9F8E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50410"/>
          <a:stretch>
            <a:fillRect/>
          </a:stretch>
        </p:blipFill>
        <p:spPr bwMode="auto">
          <a:xfrm>
            <a:off x="8277589" y="1363845"/>
            <a:ext cx="3471168" cy="1024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3C48AB5-7259-348E-AE1F-7A7E8A74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607" r="9435"/>
          <a:stretch>
            <a:fillRect/>
          </a:stretch>
        </p:blipFill>
        <p:spPr bwMode="auto">
          <a:xfrm>
            <a:off x="8295531" y="2432177"/>
            <a:ext cx="3451382" cy="138275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8">
            <a:extLst>
              <a:ext uri="{FF2B5EF4-FFF2-40B4-BE49-F238E27FC236}">
                <a16:creationId xmlns:a16="http://schemas.microsoft.com/office/drawing/2014/main" id="{47ED05EB-3299-90B1-2080-359294898781}"/>
              </a:ext>
            </a:extLst>
          </p:cNvPr>
          <p:cNvSpPr>
            <a:spLocks noChangeArrowheads="1"/>
          </p:cNvSpPr>
          <p:nvPr/>
        </p:nvSpPr>
        <p:spPr bwMode="auto">
          <a:xfrm>
            <a:off x="8210939" y="11846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v-SE"/>
          </a:p>
        </p:txBody>
      </p:sp>
      <p:sp>
        <p:nvSpPr>
          <p:cNvPr id="15" name="Rectangle 10">
            <a:extLst>
              <a:ext uri="{FF2B5EF4-FFF2-40B4-BE49-F238E27FC236}">
                <a16:creationId xmlns:a16="http://schemas.microsoft.com/office/drawing/2014/main" id="{34A40C0C-A54D-374D-17FC-072078C8601F}"/>
              </a:ext>
            </a:extLst>
          </p:cNvPr>
          <p:cNvSpPr>
            <a:spLocks noChangeArrowheads="1"/>
          </p:cNvSpPr>
          <p:nvPr/>
        </p:nvSpPr>
        <p:spPr bwMode="auto">
          <a:xfrm>
            <a:off x="8295531" y="3868144"/>
            <a:ext cx="36576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sv-SE"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1. </a:t>
            </a:r>
            <a:r>
              <a:rPr kumimoji="0" lang="en-US" altLang="sv-S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Simulations in CARLA. (a): City traffic in varying weather conditions (b): High-fidelity model of Volvo Truck.</a:t>
            </a:r>
            <a:endParaRPr kumimoji="0" lang="en-US" altLang="sv-SE" sz="1200" b="0" i="0" u="none" strike="noStrike" cap="none" normalizeH="0" baseline="0" dirty="0">
              <a:ln>
                <a:noFill/>
              </a:ln>
              <a:solidFill>
                <a:schemeClr val="tx1"/>
              </a:solidFill>
              <a:effectLst/>
              <a:latin typeface="Arial" panose="020B0604020202020204" pitchFamily="34" charset="0"/>
            </a:endParaRPr>
          </a:p>
        </p:txBody>
      </p:sp>
      <p:sp>
        <p:nvSpPr>
          <p:cNvPr id="19" name="Rectangle 13">
            <a:extLst>
              <a:ext uri="{FF2B5EF4-FFF2-40B4-BE49-F238E27FC236}">
                <a16:creationId xmlns:a16="http://schemas.microsoft.com/office/drawing/2014/main" id="{44A3616F-C50C-AC96-43E8-3C474DC09D95}"/>
              </a:ext>
            </a:extLst>
          </p:cNvPr>
          <p:cNvSpPr>
            <a:spLocks noChangeArrowheads="1"/>
          </p:cNvSpPr>
          <p:nvPr/>
        </p:nvSpPr>
        <p:spPr bwMode="auto">
          <a:xfrm>
            <a:off x="8389907" y="5829064"/>
            <a:ext cx="35632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sv-SE"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2. </a:t>
            </a:r>
            <a:r>
              <a:rPr kumimoji="0" lang="en-US" altLang="sv-S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Illustration of a complex</a:t>
            </a:r>
            <a:r>
              <a:rPr kumimoji="0" lang="en-US" altLang="sv-SE"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sv-S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traffic scenario with an HVC</a:t>
            </a:r>
            <a:endParaRPr kumimoji="0" lang="en-US" altLang="sv-SE" sz="1200" b="0" i="0" u="none" strike="noStrike" cap="none" normalizeH="0" baseline="0" dirty="0">
              <a:ln>
                <a:noFill/>
              </a:ln>
              <a:solidFill>
                <a:schemeClr val="tx1"/>
              </a:solidFill>
              <a:effectLst/>
              <a:latin typeface="Arial" panose="020B0604020202020204" pitchFamily="34" charset="0"/>
            </a:endParaRPr>
          </a:p>
        </p:txBody>
      </p:sp>
      <p:sp>
        <p:nvSpPr>
          <p:cNvPr id="20" name="Subtitle 8">
            <a:extLst>
              <a:ext uri="{FF2B5EF4-FFF2-40B4-BE49-F238E27FC236}">
                <a16:creationId xmlns:a16="http://schemas.microsoft.com/office/drawing/2014/main" id="{E712ACBD-78E3-2BC3-3FB5-B31237699362}"/>
              </a:ext>
            </a:extLst>
          </p:cNvPr>
          <p:cNvSpPr txBox="1">
            <a:spLocks/>
          </p:cNvSpPr>
          <p:nvPr/>
        </p:nvSpPr>
        <p:spPr>
          <a:xfrm>
            <a:off x="154244" y="3426468"/>
            <a:ext cx="8056695" cy="698920"/>
          </a:xfrm>
          <a:prstGeom prst="rect">
            <a:avLst/>
          </a:prstGeom>
        </p:spPr>
        <p:txBody>
          <a:bodyPr vert="horz" lIns="144000" tIns="0" rIns="144000" bIns="45720" rtlCol="0">
            <a:noAutofit/>
          </a:bodyPr>
          <a:lstStyle>
            <a:lvl1pPr marL="0" indent="0" algn="ctr" defTabSz="967710" rtl="0" eaLnBrk="1" fontAlgn="base" latinLnBrk="0" hangingPunct="1">
              <a:lnSpc>
                <a:spcPct val="114000"/>
              </a:lnSpc>
              <a:spcBef>
                <a:spcPts val="952"/>
              </a:spcBef>
              <a:spcAft>
                <a:spcPts val="0"/>
              </a:spcAft>
              <a:buClr>
                <a:schemeClr val="accent1"/>
              </a:buClr>
              <a:buFont typeface="Volvo Novum" panose="020B0503040502060204" pitchFamily="34" charset="0"/>
              <a:buNone/>
              <a:defRPr lang="en-US" sz="2000" kern="1200" spc="0" baseline="0">
                <a:solidFill>
                  <a:schemeClr val="tx1"/>
                </a:solidFill>
                <a:latin typeface="+mn-lt"/>
                <a:ea typeface="Volvo Broad Pro Digital" panose="020B0606030202080204" pitchFamily="34" charset="0"/>
                <a:cs typeface="+mn-cs"/>
              </a:defRPr>
            </a:lvl1pPr>
            <a:lvl2pPr marL="358775" indent="-176213"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2pPr>
            <a:lvl3pPr marL="488950" indent="-130175" algn="l" defTabSz="967710" rtl="0" eaLnBrk="1" fontAlgn="base" latinLnBrk="0" hangingPunct="1">
              <a:lnSpc>
                <a:spcPct val="114000"/>
              </a:lnSpc>
              <a:spcBef>
                <a:spcPts val="952"/>
              </a:spcBef>
              <a:spcAft>
                <a:spcPts val="0"/>
              </a:spcAft>
              <a:buClr>
                <a:schemeClr val="accent1"/>
              </a:buClr>
              <a:buSzPct val="90000"/>
              <a:buFont typeface="Arial" panose="020B0604020202020204" pitchFamily="34" charset="0"/>
              <a:buChar char="•"/>
              <a:defRPr lang="en-US" sz="1600" kern="1200" smtClean="0">
                <a:solidFill>
                  <a:schemeClr val="tx1"/>
                </a:solidFill>
                <a:latin typeface="+mn-lt"/>
                <a:ea typeface="Volvo Broad Pro Digital" panose="020B0606030202080204" pitchFamily="34" charset="0"/>
                <a:cs typeface="+mn-cs"/>
              </a:defRPr>
            </a:lvl3pPr>
            <a:lvl4pPr marL="654050" indent="-171450"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4pPr>
            <a:lvl5pPr marL="765175" indent="-107950"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5pPr>
            <a:lvl6pPr marL="2661201"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9pPr>
          </a:lstStyle>
          <a:p>
            <a:pPr algn="l"/>
            <a:r>
              <a:rPr lang="en-GB" b="1" dirty="0"/>
              <a:t>Key Methods: </a:t>
            </a:r>
            <a:r>
              <a:rPr lang="en-GB" dirty="0"/>
              <a:t>Model Predictive Control, Chance-Constraints, Vehicle Dynamics Modelling</a:t>
            </a:r>
          </a:p>
        </p:txBody>
      </p:sp>
      <p:sp>
        <p:nvSpPr>
          <p:cNvPr id="21" name="Subtitle 8">
            <a:extLst>
              <a:ext uri="{FF2B5EF4-FFF2-40B4-BE49-F238E27FC236}">
                <a16:creationId xmlns:a16="http://schemas.microsoft.com/office/drawing/2014/main" id="{B9F08823-74A9-A9CC-65AF-FEEDB8CB1ADD}"/>
              </a:ext>
            </a:extLst>
          </p:cNvPr>
          <p:cNvSpPr txBox="1">
            <a:spLocks/>
          </p:cNvSpPr>
          <p:nvPr/>
        </p:nvSpPr>
        <p:spPr>
          <a:xfrm>
            <a:off x="165178" y="4301233"/>
            <a:ext cx="7814155" cy="698920"/>
          </a:xfrm>
          <a:prstGeom prst="rect">
            <a:avLst/>
          </a:prstGeom>
        </p:spPr>
        <p:txBody>
          <a:bodyPr vert="horz" lIns="144000" tIns="0" rIns="144000" bIns="45720" rtlCol="0">
            <a:noAutofit/>
          </a:bodyPr>
          <a:lstStyle>
            <a:lvl1pPr marL="0" indent="0" algn="ctr" defTabSz="967710" rtl="0" eaLnBrk="1" fontAlgn="base" latinLnBrk="0" hangingPunct="1">
              <a:lnSpc>
                <a:spcPct val="114000"/>
              </a:lnSpc>
              <a:spcBef>
                <a:spcPts val="952"/>
              </a:spcBef>
              <a:spcAft>
                <a:spcPts val="0"/>
              </a:spcAft>
              <a:buClr>
                <a:schemeClr val="accent1"/>
              </a:buClr>
              <a:buFont typeface="Volvo Novum" panose="020B0503040502060204" pitchFamily="34" charset="0"/>
              <a:buNone/>
              <a:defRPr lang="en-US" sz="2000" kern="1200" spc="0" baseline="0">
                <a:solidFill>
                  <a:schemeClr val="tx1"/>
                </a:solidFill>
                <a:latin typeface="+mn-lt"/>
                <a:ea typeface="Volvo Broad Pro Digital" panose="020B0606030202080204" pitchFamily="34" charset="0"/>
                <a:cs typeface="+mn-cs"/>
              </a:defRPr>
            </a:lvl1pPr>
            <a:lvl2pPr marL="358775" indent="-176213"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2pPr>
            <a:lvl3pPr marL="488950" indent="-130175" algn="l" defTabSz="967710" rtl="0" eaLnBrk="1" fontAlgn="base" latinLnBrk="0" hangingPunct="1">
              <a:lnSpc>
                <a:spcPct val="114000"/>
              </a:lnSpc>
              <a:spcBef>
                <a:spcPts val="952"/>
              </a:spcBef>
              <a:spcAft>
                <a:spcPts val="0"/>
              </a:spcAft>
              <a:buClr>
                <a:schemeClr val="accent1"/>
              </a:buClr>
              <a:buSzPct val="90000"/>
              <a:buFont typeface="Arial" panose="020B0604020202020204" pitchFamily="34" charset="0"/>
              <a:buChar char="•"/>
              <a:defRPr lang="en-US" sz="1600" kern="1200" smtClean="0">
                <a:solidFill>
                  <a:schemeClr val="tx1"/>
                </a:solidFill>
                <a:latin typeface="+mn-lt"/>
                <a:ea typeface="Volvo Broad Pro Digital" panose="020B0606030202080204" pitchFamily="34" charset="0"/>
                <a:cs typeface="+mn-cs"/>
              </a:defRPr>
            </a:lvl3pPr>
            <a:lvl4pPr marL="654050" indent="-171450"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4pPr>
            <a:lvl5pPr marL="765175" indent="-107950"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5pPr>
            <a:lvl6pPr marL="2661201"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9pPr>
          </a:lstStyle>
          <a:p>
            <a:pPr algn="l"/>
            <a:r>
              <a:rPr lang="en-GB" b="1" dirty="0"/>
              <a:t>Tools: </a:t>
            </a:r>
            <a:r>
              <a:rPr lang="en-GB" dirty="0"/>
              <a:t>CARLA simulation environment, ACADOS/</a:t>
            </a:r>
            <a:r>
              <a:rPr lang="en-GB" dirty="0" err="1"/>
              <a:t>CasADi</a:t>
            </a:r>
            <a:r>
              <a:rPr lang="en-GB" dirty="0"/>
              <a:t> for optimization solver, primarily programming in Python</a:t>
            </a:r>
          </a:p>
        </p:txBody>
      </p:sp>
      <p:sp>
        <p:nvSpPr>
          <p:cNvPr id="22" name="Subtitle 8">
            <a:extLst>
              <a:ext uri="{FF2B5EF4-FFF2-40B4-BE49-F238E27FC236}">
                <a16:creationId xmlns:a16="http://schemas.microsoft.com/office/drawing/2014/main" id="{BE921158-EBB3-DE43-859B-172DFC9D7DEB}"/>
              </a:ext>
            </a:extLst>
          </p:cNvPr>
          <p:cNvSpPr txBox="1">
            <a:spLocks/>
          </p:cNvSpPr>
          <p:nvPr/>
        </p:nvSpPr>
        <p:spPr>
          <a:xfrm>
            <a:off x="185498" y="5261007"/>
            <a:ext cx="7793835" cy="1196760"/>
          </a:xfrm>
          <a:prstGeom prst="rect">
            <a:avLst/>
          </a:prstGeom>
        </p:spPr>
        <p:txBody>
          <a:bodyPr vert="horz" lIns="144000" tIns="0" rIns="144000" bIns="45720" rtlCol="0" anchor="t">
            <a:noAutofit/>
          </a:bodyPr>
          <a:lstStyle>
            <a:lvl1pPr marL="0" indent="0" algn="ctr" defTabSz="967710" rtl="0" eaLnBrk="1" fontAlgn="base" latinLnBrk="0" hangingPunct="1">
              <a:lnSpc>
                <a:spcPct val="114000"/>
              </a:lnSpc>
              <a:spcBef>
                <a:spcPts val="952"/>
              </a:spcBef>
              <a:spcAft>
                <a:spcPts val="0"/>
              </a:spcAft>
              <a:buClr>
                <a:schemeClr val="accent1"/>
              </a:buClr>
              <a:buFont typeface="Volvo Novum" panose="020B0503040502060204" pitchFamily="34" charset="0"/>
              <a:buNone/>
              <a:defRPr lang="en-US" sz="2000" kern="1200" spc="0" baseline="0">
                <a:solidFill>
                  <a:schemeClr val="tx1"/>
                </a:solidFill>
                <a:latin typeface="+mn-lt"/>
                <a:ea typeface="Volvo Broad Pro Digital" panose="020B0606030202080204" pitchFamily="34" charset="0"/>
                <a:cs typeface="+mn-cs"/>
              </a:defRPr>
            </a:lvl1pPr>
            <a:lvl2pPr marL="358775" indent="-176213"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2pPr>
            <a:lvl3pPr marL="488950" indent="-130175" algn="l" defTabSz="967710" rtl="0" eaLnBrk="1" fontAlgn="base" latinLnBrk="0" hangingPunct="1">
              <a:lnSpc>
                <a:spcPct val="114000"/>
              </a:lnSpc>
              <a:spcBef>
                <a:spcPts val="952"/>
              </a:spcBef>
              <a:spcAft>
                <a:spcPts val="0"/>
              </a:spcAft>
              <a:buClr>
                <a:schemeClr val="accent1"/>
              </a:buClr>
              <a:buSzPct val="90000"/>
              <a:buFont typeface="Arial" panose="020B0604020202020204" pitchFamily="34" charset="0"/>
              <a:buChar char="•"/>
              <a:defRPr lang="en-US" sz="1600" kern="1200" smtClean="0">
                <a:solidFill>
                  <a:schemeClr val="tx1"/>
                </a:solidFill>
                <a:latin typeface="+mn-lt"/>
                <a:ea typeface="Volvo Broad Pro Digital" panose="020B0606030202080204" pitchFamily="34" charset="0"/>
                <a:cs typeface="+mn-cs"/>
              </a:defRPr>
            </a:lvl3pPr>
            <a:lvl4pPr marL="654050" indent="-171450"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4pPr>
            <a:lvl5pPr marL="765175" indent="-107950"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5pPr>
            <a:lvl6pPr marL="2661201"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9pPr>
          </a:lstStyle>
          <a:p>
            <a:pPr algn="l">
              <a:lnSpc>
                <a:spcPct val="50000"/>
              </a:lnSpc>
            </a:pPr>
            <a:r>
              <a:rPr lang="en-GB" b="1" dirty="0"/>
              <a:t>Supervisors: </a:t>
            </a:r>
            <a:r>
              <a:rPr lang="en-GB" dirty="0"/>
              <a:t>Erik </a:t>
            </a:r>
            <a:r>
              <a:rPr lang="en-GB" dirty="0" err="1"/>
              <a:t>Börve</a:t>
            </a:r>
            <a:r>
              <a:rPr lang="en-GB" dirty="0"/>
              <a:t> (Chalmers/ADAS GTT)</a:t>
            </a:r>
            <a:r>
              <a:rPr lang="en-GB" b="1" dirty="0"/>
              <a:t> </a:t>
            </a:r>
            <a:endParaRPr lang="en-US" dirty="0"/>
          </a:p>
          <a:p>
            <a:pPr algn="l">
              <a:lnSpc>
                <a:spcPct val="50000"/>
              </a:lnSpc>
            </a:pPr>
            <a:r>
              <a:rPr lang="en-GB" dirty="0"/>
              <a:t>	       Prof. Nikolce Murgovski (Chalmers E2)</a:t>
            </a:r>
          </a:p>
          <a:p>
            <a:pPr algn="l">
              <a:lnSpc>
                <a:spcPct val="50000"/>
              </a:lnSpc>
            </a:pPr>
            <a:r>
              <a:rPr lang="en-GB" dirty="0"/>
              <a:t>	       Prof. Leo Laine (Chalmers M2/SED GTT)</a:t>
            </a:r>
          </a:p>
          <a:p>
            <a:pPr algn="l">
              <a:lnSpc>
                <a:spcPct val="50000"/>
              </a:lnSpc>
            </a:pPr>
            <a:endParaRPr lang="en-GB" dirty="0"/>
          </a:p>
          <a:p>
            <a:pPr algn="l"/>
            <a:endParaRPr lang="en-GB" dirty="0"/>
          </a:p>
        </p:txBody>
      </p:sp>
      <p:sp>
        <p:nvSpPr>
          <p:cNvPr id="23" name="Subtitle 8">
            <a:extLst>
              <a:ext uri="{FF2B5EF4-FFF2-40B4-BE49-F238E27FC236}">
                <a16:creationId xmlns:a16="http://schemas.microsoft.com/office/drawing/2014/main" id="{3EA355CD-A44D-F5C8-3D1E-320339CDB99D}"/>
              </a:ext>
            </a:extLst>
          </p:cNvPr>
          <p:cNvSpPr txBox="1">
            <a:spLocks/>
          </p:cNvSpPr>
          <p:nvPr/>
        </p:nvSpPr>
        <p:spPr>
          <a:xfrm>
            <a:off x="238834" y="1548255"/>
            <a:ext cx="7814155" cy="357281"/>
          </a:xfrm>
          <a:prstGeom prst="rect">
            <a:avLst/>
          </a:prstGeom>
        </p:spPr>
        <p:txBody>
          <a:bodyPr vert="horz" lIns="144000" tIns="0" rIns="144000" bIns="45720" rtlCol="0">
            <a:noAutofit/>
          </a:bodyPr>
          <a:lstStyle>
            <a:lvl1pPr marL="0" indent="0" algn="ctr" defTabSz="967710" rtl="0" eaLnBrk="1" fontAlgn="base" latinLnBrk="0" hangingPunct="1">
              <a:lnSpc>
                <a:spcPct val="114000"/>
              </a:lnSpc>
              <a:spcBef>
                <a:spcPts val="952"/>
              </a:spcBef>
              <a:spcAft>
                <a:spcPts val="0"/>
              </a:spcAft>
              <a:buClr>
                <a:schemeClr val="accent1"/>
              </a:buClr>
              <a:buFont typeface="Volvo Novum" panose="020B0503040502060204" pitchFamily="34" charset="0"/>
              <a:buNone/>
              <a:defRPr lang="en-US" sz="2000" kern="1200" spc="0" baseline="0">
                <a:solidFill>
                  <a:schemeClr val="tx1"/>
                </a:solidFill>
                <a:latin typeface="+mn-lt"/>
                <a:ea typeface="Volvo Broad Pro Digital" panose="020B0606030202080204" pitchFamily="34" charset="0"/>
                <a:cs typeface="+mn-cs"/>
              </a:defRPr>
            </a:lvl1pPr>
            <a:lvl2pPr marL="358775" indent="-176213"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2pPr>
            <a:lvl3pPr marL="488950" indent="-130175" algn="l" defTabSz="967710" rtl="0" eaLnBrk="1" fontAlgn="base" latinLnBrk="0" hangingPunct="1">
              <a:lnSpc>
                <a:spcPct val="114000"/>
              </a:lnSpc>
              <a:spcBef>
                <a:spcPts val="952"/>
              </a:spcBef>
              <a:spcAft>
                <a:spcPts val="0"/>
              </a:spcAft>
              <a:buClr>
                <a:schemeClr val="accent1"/>
              </a:buClr>
              <a:buSzPct val="90000"/>
              <a:buFont typeface="Arial" panose="020B0604020202020204" pitchFamily="34" charset="0"/>
              <a:buChar char="•"/>
              <a:defRPr lang="en-US" sz="1600" kern="1200" smtClean="0">
                <a:solidFill>
                  <a:schemeClr val="tx1"/>
                </a:solidFill>
                <a:latin typeface="+mn-lt"/>
                <a:ea typeface="Volvo Broad Pro Digital" panose="020B0606030202080204" pitchFamily="34" charset="0"/>
                <a:cs typeface="+mn-cs"/>
              </a:defRPr>
            </a:lvl3pPr>
            <a:lvl4pPr marL="654050" indent="-171450"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4pPr>
            <a:lvl5pPr marL="765175" indent="-107950" algn="l" defTabSz="967710" rtl="0" eaLnBrk="1" latinLnBrk="0" hangingPunct="1">
              <a:lnSpc>
                <a:spcPct val="114000"/>
              </a:lnSpc>
              <a:spcBef>
                <a:spcPts val="952"/>
              </a:spcBef>
              <a:spcAft>
                <a:spcPts val="0"/>
              </a:spcAft>
              <a:buClr>
                <a:schemeClr val="accent1"/>
              </a:buClr>
              <a:buFont typeface="Arial" panose="020B0604020202020204" pitchFamily="34" charset="0"/>
              <a:buChar char="•"/>
              <a:defRPr sz="1600" kern="1200">
                <a:solidFill>
                  <a:schemeClr val="tx1"/>
                </a:solidFill>
                <a:latin typeface="+mn-lt"/>
                <a:ea typeface="Volvo Broad Pro Digital" panose="020B0606030202080204" pitchFamily="34" charset="0"/>
                <a:cs typeface="+mn-cs"/>
              </a:defRPr>
            </a:lvl5pPr>
            <a:lvl6pPr marL="2661201"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6pPr>
            <a:lvl7pPr marL="3145056"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7pPr>
            <a:lvl8pPr marL="3628911"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8pPr>
            <a:lvl9pPr marL="4112765" indent="-241927" algn="l" defTabSz="967710" rtl="0" eaLnBrk="1" latinLnBrk="0" hangingPunct="1">
              <a:spcBef>
                <a:spcPct val="20000"/>
              </a:spcBef>
              <a:buFont typeface="Volvo Novum" panose="020B0503040502060204" pitchFamily="34" charset="0"/>
              <a:buChar char="•"/>
              <a:defRPr sz="2117" kern="1200">
                <a:solidFill>
                  <a:schemeClr val="tx1"/>
                </a:solidFill>
                <a:latin typeface="+mn-lt"/>
                <a:ea typeface="+mn-ea"/>
                <a:cs typeface="+mn-cs"/>
              </a:defRPr>
            </a:lvl9pPr>
          </a:lstStyle>
          <a:p>
            <a:pPr algn="l"/>
            <a:r>
              <a:rPr lang="en-GB" b="1" i="1" dirty="0"/>
              <a:t>Students: </a:t>
            </a:r>
            <a:r>
              <a:rPr lang="en-GB" i="1" dirty="0"/>
              <a:t>Saeed Salih &amp; Qun Zhang </a:t>
            </a:r>
          </a:p>
        </p:txBody>
      </p:sp>
      <p:cxnSp>
        <p:nvCxnSpPr>
          <p:cNvPr id="25" name="Straight Connector 24">
            <a:extLst>
              <a:ext uri="{FF2B5EF4-FFF2-40B4-BE49-F238E27FC236}">
                <a16:creationId xmlns:a16="http://schemas.microsoft.com/office/drawing/2014/main" id="{D5EC147B-6CB6-3FAD-337A-2EC3FEB57080}"/>
              </a:ext>
            </a:extLst>
          </p:cNvPr>
          <p:cNvCxnSpPr>
            <a:cxnSpLocks/>
          </p:cNvCxnSpPr>
          <p:nvPr/>
        </p:nvCxnSpPr>
        <p:spPr>
          <a:xfrm>
            <a:off x="296364" y="1935718"/>
            <a:ext cx="7592426" cy="0"/>
          </a:xfrm>
          <a:prstGeom prst="line">
            <a:avLst/>
          </a:prstGeom>
          <a:ln w="6350">
            <a:solidFill>
              <a:srgbClr val="888B8D"/>
            </a:solidFill>
            <a:headEnd type="none" w="med" len="med"/>
            <a:tailEnd type="none"/>
          </a:ln>
        </p:spPr>
        <p:style>
          <a:lnRef idx="1">
            <a:schemeClr val="accent1"/>
          </a:lnRef>
          <a:fillRef idx="0">
            <a:schemeClr val="accent1"/>
          </a:fillRef>
          <a:effectRef idx="0">
            <a:schemeClr val="accent1"/>
          </a:effectRef>
          <a:fontRef idx="minor">
            <a:schemeClr val="tx1"/>
          </a:fontRef>
        </p:style>
      </p:cxnSp>
      <p:grpSp>
        <p:nvGrpSpPr>
          <p:cNvPr id="3" name="Group 343">
            <a:extLst>
              <a:ext uri="{FF2B5EF4-FFF2-40B4-BE49-F238E27FC236}">
                <a16:creationId xmlns:a16="http://schemas.microsoft.com/office/drawing/2014/main" id="{5878818E-F54F-A58D-026D-4B57A79909D9}"/>
              </a:ext>
            </a:extLst>
          </p:cNvPr>
          <p:cNvGrpSpPr/>
          <p:nvPr/>
        </p:nvGrpSpPr>
        <p:grpSpPr>
          <a:xfrm>
            <a:off x="8295531" y="4609015"/>
            <a:ext cx="3451382" cy="1116010"/>
            <a:chOff x="695325" y="354522"/>
            <a:chExt cx="9357434" cy="2822575"/>
          </a:xfrm>
        </p:grpSpPr>
        <p:grpSp>
          <p:nvGrpSpPr>
            <p:cNvPr id="4" name="Group 268">
              <a:extLst>
                <a:ext uri="{FF2B5EF4-FFF2-40B4-BE49-F238E27FC236}">
                  <a16:creationId xmlns:a16="http://schemas.microsoft.com/office/drawing/2014/main" id="{FF0B27F8-93A1-F93B-DA2A-9899D540138B}"/>
                </a:ext>
              </a:extLst>
            </p:cNvPr>
            <p:cNvGrpSpPr/>
            <p:nvPr/>
          </p:nvGrpSpPr>
          <p:grpSpPr>
            <a:xfrm>
              <a:off x="695325" y="354522"/>
              <a:ext cx="9357434" cy="2822575"/>
              <a:chOff x="2034466" y="1554672"/>
              <a:chExt cx="8123068" cy="2822575"/>
            </a:xfrm>
          </p:grpSpPr>
          <p:sp>
            <p:nvSpPr>
              <p:cNvPr id="26" name="Rectangle 273">
                <a:extLst>
                  <a:ext uri="{FF2B5EF4-FFF2-40B4-BE49-F238E27FC236}">
                    <a16:creationId xmlns:a16="http://schemas.microsoft.com/office/drawing/2014/main" id="{F57DA60E-7A96-E13C-46E0-475B4E92DB59}"/>
                  </a:ext>
                </a:extLst>
              </p:cNvPr>
              <p:cNvSpPr/>
              <p:nvPr/>
            </p:nvSpPr>
            <p:spPr>
              <a:xfrm>
                <a:off x="2034466" y="1554672"/>
                <a:ext cx="8123068" cy="2822575"/>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27" name="Group 276">
                <a:extLst>
                  <a:ext uri="{FF2B5EF4-FFF2-40B4-BE49-F238E27FC236}">
                    <a16:creationId xmlns:a16="http://schemas.microsoft.com/office/drawing/2014/main" id="{2E6F0B47-F28D-4452-1433-A2D98581CD89}"/>
                  </a:ext>
                </a:extLst>
              </p:cNvPr>
              <p:cNvGrpSpPr/>
              <p:nvPr/>
            </p:nvGrpSpPr>
            <p:grpSpPr>
              <a:xfrm>
                <a:off x="2034466" y="1554672"/>
                <a:ext cx="8123068" cy="2822575"/>
                <a:chOff x="2130641" y="2040447"/>
                <a:chExt cx="8123068" cy="2822575"/>
              </a:xfrm>
            </p:grpSpPr>
            <p:pic>
              <p:nvPicPr>
                <p:cNvPr id="28" name="Picture 278" descr="A car with a blue background&#10;&#10;Description automatically generated">
                  <a:extLst>
                    <a:ext uri="{FF2B5EF4-FFF2-40B4-BE49-F238E27FC236}">
                      <a16:creationId xmlns:a16="http://schemas.microsoft.com/office/drawing/2014/main" id="{485BEAD4-6024-9352-49CC-53ED51724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9325" y="3241410"/>
                  <a:ext cx="784665" cy="415627"/>
                </a:xfrm>
                <a:prstGeom prst="rect">
                  <a:avLst/>
                </a:prstGeom>
              </p:spPr>
            </p:pic>
            <p:cxnSp>
              <p:nvCxnSpPr>
                <p:cNvPr id="29" name="Straight Connector 279">
                  <a:extLst>
                    <a:ext uri="{FF2B5EF4-FFF2-40B4-BE49-F238E27FC236}">
                      <a16:creationId xmlns:a16="http://schemas.microsoft.com/office/drawing/2014/main" id="{8722613D-8BFE-6880-9F76-81635657E226}"/>
                    </a:ext>
                  </a:extLst>
                </p:cNvPr>
                <p:cNvCxnSpPr>
                  <a:cxnSpLocks/>
                </p:cNvCxnSpPr>
                <p:nvPr/>
              </p:nvCxnSpPr>
              <p:spPr>
                <a:xfrm>
                  <a:off x="2130641" y="2958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80">
                  <a:extLst>
                    <a:ext uri="{FF2B5EF4-FFF2-40B4-BE49-F238E27FC236}">
                      <a16:creationId xmlns:a16="http://schemas.microsoft.com/office/drawing/2014/main" id="{384C7232-2AAF-62AA-3159-C9AC55BBBB34}"/>
                    </a:ext>
                  </a:extLst>
                </p:cNvPr>
                <p:cNvCxnSpPr>
                  <a:cxnSpLocks/>
                </p:cNvCxnSpPr>
                <p:nvPr/>
              </p:nvCxnSpPr>
              <p:spPr>
                <a:xfrm>
                  <a:off x="2130641" y="3894893"/>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81">
                  <a:extLst>
                    <a:ext uri="{FF2B5EF4-FFF2-40B4-BE49-F238E27FC236}">
                      <a16:creationId xmlns:a16="http://schemas.microsoft.com/office/drawing/2014/main" id="{1530A7EE-0965-4BB4-FC3F-0189D58208B0}"/>
                    </a:ext>
                  </a:extLst>
                </p:cNvPr>
                <p:cNvCxnSpPr>
                  <a:cxnSpLocks/>
                </p:cNvCxnSpPr>
                <p:nvPr/>
              </p:nvCxnSpPr>
              <p:spPr>
                <a:xfrm>
                  <a:off x="2130641" y="4863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282">
                  <a:extLst>
                    <a:ext uri="{FF2B5EF4-FFF2-40B4-BE49-F238E27FC236}">
                      <a16:creationId xmlns:a16="http://schemas.microsoft.com/office/drawing/2014/main" id="{A9CC13C5-CB98-F992-E122-4196A57D0E08}"/>
                    </a:ext>
                  </a:extLst>
                </p:cNvPr>
                <p:cNvCxnSpPr>
                  <a:cxnSpLocks/>
                </p:cNvCxnSpPr>
                <p:nvPr/>
              </p:nvCxnSpPr>
              <p:spPr>
                <a:xfrm>
                  <a:off x="2130641" y="2040447"/>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pic>
          <p:nvPicPr>
            <p:cNvPr id="5" name="Picture 332" descr="A car with a blue background&#10;&#10;Description automatically generated">
              <a:extLst>
                <a:ext uri="{FF2B5EF4-FFF2-40B4-BE49-F238E27FC236}">
                  <a16:creationId xmlns:a16="http://schemas.microsoft.com/office/drawing/2014/main" id="{8E1DF0FE-5E25-A5D7-8A34-6DA9F941B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4267" y="605496"/>
              <a:ext cx="903901" cy="415627"/>
            </a:xfrm>
            <a:prstGeom prst="rect">
              <a:avLst/>
            </a:prstGeom>
          </p:spPr>
        </p:pic>
        <p:pic>
          <p:nvPicPr>
            <p:cNvPr id="6" name="Picture 333" descr="A car with a blue background&#10;&#10;Description automatically generated">
              <a:extLst>
                <a:ext uri="{FF2B5EF4-FFF2-40B4-BE49-F238E27FC236}">
                  <a16:creationId xmlns:a16="http://schemas.microsoft.com/office/drawing/2014/main" id="{4427B02B-6730-7BD6-5031-6C0650A108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7760" y="605496"/>
              <a:ext cx="903901" cy="415627"/>
            </a:xfrm>
            <a:prstGeom prst="rect">
              <a:avLst/>
            </a:prstGeom>
          </p:spPr>
        </p:pic>
        <p:pic>
          <p:nvPicPr>
            <p:cNvPr id="8" name="Picture 334" descr="A car with a blue background&#10;&#10;Description automatically generated">
              <a:extLst>
                <a:ext uri="{FF2B5EF4-FFF2-40B4-BE49-F238E27FC236}">
                  <a16:creationId xmlns:a16="http://schemas.microsoft.com/office/drawing/2014/main" id="{8008C7F7-8259-F33F-3C43-45E30119A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066" y="2485218"/>
              <a:ext cx="903901" cy="415627"/>
            </a:xfrm>
            <a:prstGeom prst="rect">
              <a:avLst/>
            </a:prstGeom>
          </p:spPr>
        </p:pic>
        <p:pic>
          <p:nvPicPr>
            <p:cNvPr id="11" name="Picture 335" descr="A car with a blue background&#10;&#10;Description automatically generated">
              <a:extLst>
                <a:ext uri="{FF2B5EF4-FFF2-40B4-BE49-F238E27FC236}">
                  <a16:creationId xmlns:a16="http://schemas.microsoft.com/office/drawing/2014/main" id="{E4558CAB-C80D-7138-44F0-22D55C39A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4871" y="1549920"/>
              <a:ext cx="903901" cy="415627"/>
            </a:xfrm>
            <a:prstGeom prst="rect">
              <a:avLst/>
            </a:prstGeom>
          </p:spPr>
        </p:pic>
        <p:pic>
          <p:nvPicPr>
            <p:cNvPr id="12" name="Picture 337" descr="A red rectangular object with black border&#10;&#10;Description automatically generated">
              <a:extLst>
                <a:ext uri="{FF2B5EF4-FFF2-40B4-BE49-F238E27FC236}">
                  <a16:creationId xmlns:a16="http://schemas.microsoft.com/office/drawing/2014/main" id="{FC3E80AC-98B7-0684-C16B-F5C37E07FAF9}"/>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621468">
              <a:off x="4613114" y="2198565"/>
              <a:ext cx="2324301" cy="723963"/>
            </a:xfrm>
            <a:prstGeom prst="rect">
              <a:avLst/>
            </a:prstGeom>
          </p:spPr>
        </p:pic>
        <p:pic>
          <p:nvPicPr>
            <p:cNvPr id="14" name="Picture 340" descr="A red rectangular object with black border&#10;&#10;Description automatically generated">
              <a:extLst>
                <a:ext uri="{FF2B5EF4-FFF2-40B4-BE49-F238E27FC236}">
                  <a16:creationId xmlns:a16="http://schemas.microsoft.com/office/drawing/2014/main" id="{CA86D89F-6AC0-36A4-22AE-480EDF770345}"/>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rot="1217088">
              <a:off x="3526238" y="1804262"/>
              <a:ext cx="2324301" cy="723963"/>
            </a:xfrm>
            <a:prstGeom prst="rect">
              <a:avLst/>
            </a:prstGeom>
          </p:spPr>
        </p:pic>
        <p:pic>
          <p:nvPicPr>
            <p:cNvPr id="16" name="Picture 339" descr="A red rectangular object with black border&#10;&#10;Description automatically generated">
              <a:extLst>
                <a:ext uri="{FF2B5EF4-FFF2-40B4-BE49-F238E27FC236}">
                  <a16:creationId xmlns:a16="http://schemas.microsoft.com/office/drawing/2014/main" id="{D91318DE-CA39-1CA6-F4E1-4AF66626C91A}"/>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726229">
              <a:off x="2316066" y="1513903"/>
              <a:ext cx="2324301" cy="723963"/>
            </a:xfrm>
            <a:prstGeom prst="rect">
              <a:avLst/>
            </a:prstGeom>
          </p:spPr>
        </p:pic>
        <p:pic>
          <p:nvPicPr>
            <p:cNvPr id="17" name="Picture 236" descr="A red rectangular object with black border&#10;&#10;Description automatically generated">
              <a:extLst>
                <a:ext uri="{FF2B5EF4-FFF2-40B4-BE49-F238E27FC236}">
                  <a16:creationId xmlns:a16="http://schemas.microsoft.com/office/drawing/2014/main" id="{6C1E18AD-0061-90CC-5093-2E900DC9D8F9}"/>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212923" y="1401318"/>
              <a:ext cx="2324301" cy="723963"/>
            </a:xfrm>
            <a:prstGeom prst="rect">
              <a:avLst/>
            </a:prstGeom>
          </p:spPr>
        </p:pic>
        <p:pic>
          <p:nvPicPr>
            <p:cNvPr id="24" name="Picture 341" descr="A red rectangular object with black border&#10;&#10;Description automatically generated">
              <a:extLst>
                <a:ext uri="{FF2B5EF4-FFF2-40B4-BE49-F238E27FC236}">
                  <a16:creationId xmlns:a16="http://schemas.microsoft.com/office/drawing/2014/main" id="{575F49A3-DC4F-AC3E-68CF-FA49D502D71E}"/>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5515343" y="2352512"/>
              <a:ext cx="2324301" cy="723963"/>
            </a:xfrm>
            <a:prstGeom prst="rect">
              <a:avLst/>
            </a:prstGeom>
          </p:spPr>
        </p:pic>
      </p:grpSp>
      <p:pic>
        <p:nvPicPr>
          <p:cNvPr id="34" name="图片 33">
            <a:extLst>
              <a:ext uri="{FF2B5EF4-FFF2-40B4-BE49-F238E27FC236}">
                <a16:creationId xmlns:a16="http://schemas.microsoft.com/office/drawing/2014/main" id="{75298B2E-835E-D297-E283-FD3F56D836E4}"/>
              </a:ext>
            </a:extLst>
          </p:cNvPr>
          <p:cNvPicPr>
            <a:picLocks noChangeAspect="1"/>
          </p:cNvPicPr>
          <p:nvPr/>
        </p:nvPicPr>
        <p:blipFill>
          <a:blip r:embed="rId7"/>
          <a:stretch>
            <a:fillRect/>
          </a:stretch>
        </p:blipFill>
        <p:spPr>
          <a:xfrm>
            <a:off x="5485800" y="285069"/>
            <a:ext cx="1219306" cy="91448"/>
          </a:xfrm>
          <a:prstGeom prst="rect">
            <a:avLst/>
          </a:prstGeom>
        </p:spPr>
      </p:pic>
    </p:spTree>
    <p:extLst>
      <p:ext uri="{BB962C8B-B14F-4D97-AF65-F5344CB8AC3E}">
        <p14:creationId xmlns:p14="http://schemas.microsoft.com/office/powerpoint/2010/main" val="415912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2">
            <a:extLst>
              <a:ext uri="{FF2B5EF4-FFF2-40B4-BE49-F238E27FC236}">
                <a16:creationId xmlns:a16="http://schemas.microsoft.com/office/drawing/2014/main" id="{61E3AC18-1F8D-BEF7-4AF5-BC8430CA7BBC}"/>
              </a:ext>
            </a:extLst>
          </p:cNvPr>
          <p:cNvCxnSpPr>
            <a:cxnSpLocks/>
          </p:cNvCxnSpPr>
          <p:nvPr/>
        </p:nvCxnSpPr>
        <p:spPr>
          <a:xfrm>
            <a:off x="6080018" y="477583"/>
            <a:ext cx="0" cy="608755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6" name="图片 5" descr="图片包含 图形用户界面&#10;&#10;描述已自动生成">
            <a:extLst>
              <a:ext uri="{FF2B5EF4-FFF2-40B4-BE49-F238E27FC236}">
                <a16:creationId xmlns:a16="http://schemas.microsoft.com/office/drawing/2014/main" id="{BEB86337-873E-0056-6E55-CD7DB5297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25" y="2935884"/>
            <a:ext cx="5240556" cy="940177"/>
          </a:xfrm>
          <a:prstGeom prst="rect">
            <a:avLst/>
          </a:prstGeom>
        </p:spPr>
      </p:pic>
      <p:pic>
        <p:nvPicPr>
          <p:cNvPr id="8" name="图片 7" descr="图形用户界面, 图示&#10;&#10;描述已自动生成">
            <a:extLst>
              <a:ext uri="{FF2B5EF4-FFF2-40B4-BE49-F238E27FC236}">
                <a16:creationId xmlns:a16="http://schemas.microsoft.com/office/drawing/2014/main" id="{369F8EA8-86A8-3C14-E1C3-2F3D740D8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36" y="2590248"/>
            <a:ext cx="5223214" cy="1677504"/>
          </a:xfrm>
          <a:prstGeom prst="rect">
            <a:avLst/>
          </a:prstGeom>
        </p:spPr>
      </p:pic>
      <p:sp>
        <p:nvSpPr>
          <p:cNvPr id="9" name="Flowchart: Process 44">
            <a:extLst>
              <a:ext uri="{FF2B5EF4-FFF2-40B4-BE49-F238E27FC236}">
                <a16:creationId xmlns:a16="http://schemas.microsoft.com/office/drawing/2014/main" id="{4C8ECA90-01B1-5DB0-FC70-1C55F512EFC5}"/>
              </a:ext>
            </a:extLst>
          </p:cNvPr>
          <p:cNvSpPr/>
          <p:nvPr/>
        </p:nvSpPr>
        <p:spPr>
          <a:xfrm>
            <a:off x="453725" y="685204"/>
            <a:ext cx="3748817" cy="382377"/>
          </a:xfrm>
          <a:prstGeom prst="flowChartProcess">
            <a:avLst/>
          </a:prstGeom>
          <a:solidFill>
            <a:srgbClr val="FFC000"/>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dirty="0"/>
              <a:t>Longitudinal Control</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Process 44">
            <a:extLst>
              <a:ext uri="{FF2B5EF4-FFF2-40B4-BE49-F238E27FC236}">
                <a16:creationId xmlns:a16="http://schemas.microsoft.com/office/drawing/2014/main" id="{EF695DF5-28E9-4D0B-335A-7CF02056AA8B}"/>
              </a:ext>
            </a:extLst>
          </p:cNvPr>
          <p:cNvSpPr/>
          <p:nvPr/>
        </p:nvSpPr>
        <p:spPr>
          <a:xfrm>
            <a:off x="6341836" y="681397"/>
            <a:ext cx="3748817" cy="382377"/>
          </a:xfrm>
          <a:prstGeom prst="flowChartProcess">
            <a:avLst/>
          </a:prstGeom>
          <a:solidFill>
            <a:schemeClr val="accent2">
              <a:lumMod val="40000"/>
              <a:lumOff val="60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dirty="0"/>
              <a:t>Lateral Control</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图片 13">
            <a:extLst>
              <a:ext uri="{FF2B5EF4-FFF2-40B4-BE49-F238E27FC236}">
                <a16:creationId xmlns:a16="http://schemas.microsoft.com/office/drawing/2014/main" id="{296C45A6-264C-115F-6A54-8503DEB52CF9}"/>
              </a:ext>
            </a:extLst>
          </p:cNvPr>
          <p:cNvPicPr>
            <a:picLocks noChangeAspect="1"/>
          </p:cNvPicPr>
          <p:nvPr/>
        </p:nvPicPr>
        <p:blipFill>
          <a:blip r:embed="rId4"/>
          <a:stretch>
            <a:fillRect/>
          </a:stretch>
        </p:blipFill>
        <p:spPr>
          <a:xfrm>
            <a:off x="7324434" y="1212904"/>
            <a:ext cx="3554055" cy="609765"/>
          </a:xfrm>
          <a:prstGeom prst="rect">
            <a:avLst/>
          </a:prstGeom>
        </p:spPr>
      </p:pic>
      <p:pic>
        <p:nvPicPr>
          <p:cNvPr id="25" name="图片 24">
            <a:extLst>
              <a:ext uri="{FF2B5EF4-FFF2-40B4-BE49-F238E27FC236}">
                <a16:creationId xmlns:a16="http://schemas.microsoft.com/office/drawing/2014/main" id="{EFAF952E-1415-32BE-3934-65BA28467618}"/>
              </a:ext>
            </a:extLst>
          </p:cNvPr>
          <p:cNvPicPr>
            <a:picLocks noChangeAspect="1"/>
          </p:cNvPicPr>
          <p:nvPr/>
        </p:nvPicPr>
        <p:blipFill>
          <a:blip r:embed="rId5"/>
          <a:stretch>
            <a:fillRect/>
          </a:stretch>
        </p:blipFill>
        <p:spPr>
          <a:xfrm>
            <a:off x="1117299" y="1735046"/>
            <a:ext cx="3913405" cy="550322"/>
          </a:xfrm>
          <a:prstGeom prst="rect">
            <a:avLst/>
          </a:prstGeom>
        </p:spPr>
      </p:pic>
      <p:pic>
        <p:nvPicPr>
          <p:cNvPr id="27" name="图片 26">
            <a:extLst>
              <a:ext uri="{FF2B5EF4-FFF2-40B4-BE49-F238E27FC236}">
                <a16:creationId xmlns:a16="http://schemas.microsoft.com/office/drawing/2014/main" id="{82FB31C9-F88B-C55F-4E08-39A25A82B260}"/>
              </a:ext>
            </a:extLst>
          </p:cNvPr>
          <p:cNvPicPr>
            <a:picLocks noChangeAspect="1"/>
          </p:cNvPicPr>
          <p:nvPr/>
        </p:nvPicPr>
        <p:blipFill>
          <a:blip r:embed="rId6"/>
          <a:stretch>
            <a:fillRect/>
          </a:stretch>
        </p:blipFill>
        <p:spPr>
          <a:xfrm>
            <a:off x="1344710" y="4554312"/>
            <a:ext cx="3458585" cy="1270973"/>
          </a:xfrm>
          <a:prstGeom prst="rect">
            <a:avLst/>
          </a:prstGeom>
        </p:spPr>
      </p:pic>
      <p:pic>
        <p:nvPicPr>
          <p:cNvPr id="29" name="图片 28">
            <a:extLst>
              <a:ext uri="{FF2B5EF4-FFF2-40B4-BE49-F238E27FC236}">
                <a16:creationId xmlns:a16="http://schemas.microsoft.com/office/drawing/2014/main" id="{03CA6CC9-F59B-6CF4-773E-11F69230BCBF}"/>
              </a:ext>
            </a:extLst>
          </p:cNvPr>
          <p:cNvPicPr>
            <a:picLocks noChangeAspect="1"/>
          </p:cNvPicPr>
          <p:nvPr/>
        </p:nvPicPr>
        <p:blipFill>
          <a:blip r:embed="rId7"/>
          <a:stretch>
            <a:fillRect/>
          </a:stretch>
        </p:blipFill>
        <p:spPr>
          <a:xfrm>
            <a:off x="6759414" y="1812739"/>
            <a:ext cx="4684093" cy="472629"/>
          </a:xfrm>
          <a:prstGeom prst="rect">
            <a:avLst/>
          </a:prstGeom>
        </p:spPr>
      </p:pic>
      <p:pic>
        <p:nvPicPr>
          <p:cNvPr id="31" name="图片 30">
            <a:extLst>
              <a:ext uri="{FF2B5EF4-FFF2-40B4-BE49-F238E27FC236}">
                <a16:creationId xmlns:a16="http://schemas.microsoft.com/office/drawing/2014/main" id="{443D336D-3535-6755-368C-4B2643F38E46}"/>
              </a:ext>
            </a:extLst>
          </p:cNvPr>
          <p:cNvPicPr>
            <a:picLocks noChangeAspect="1"/>
          </p:cNvPicPr>
          <p:nvPr/>
        </p:nvPicPr>
        <p:blipFill>
          <a:blip r:embed="rId8"/>
          <a:stretch>
            <a:fillRect/>
          </a:stretch>
        </p:blipFill>
        <p:spPr>
          <a:xfrm>
            <a:off x="6341836" y="4572632"/>
            <a:ext cx="5519250" cy="1826974"/>
          </a:xfrm>
          <a:prstGeom prst="rect">
            <a:avLst/>
          </a:prstGeom>
        </p:spPr>
      </p:pic>
      <p:sp>
        <p:nvSpPr>
          <p:cNvPr id="32" name="Footer Placeholder 3">
            <a:extLst>
              <a:ext uri="{FF2B5EF4-FFF2-40B4-BE49-F238E27FC236}">
                <a16:creationId xmlns:a16="http://schemas.microsoft.com/office/drawing/2014/main" id="{61119310-6BF7-C90B-272D-FA6F5036B94F}"/>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33" name="图片 32">
            <a:extLst>
              <a:ext uri="{FF2B5EF4-FFF2-40B4-BE49-F238E27FC236}">
                <a16:creationId xmlns:a16="http://schemas.microsoft.com/office/drawing/2014/main" id="{1AA6D8D5-BBA8-2D93-E61A-89B56A555F01}"/>
              </a:ext>
            </a:extLst>
          </p:cNvPr>
          <p:cNvPicPr>
            <a:picLocks noChangeAspect="1"/>
          </p:cNvPicPr>
          <p:nvPr/>
        </p:nvPicPr>
        <p:blipFill>
          <a:blip r:embed="rId9"/>
          <a:stretch>
            <a:fillRect/>
          </a:stretch>
        </p:blipFill>
        <p:spPr>
          <a:xfrm>
            <a:off x="5485800" y="285069"/>
            <a:ext cx="1219306" cy="91448"/>
          </a:xfrm>
          <a:prstGeom prst="rect">
            <a:avLst/>
          </a:prstGeom>
        </p:spPr>
      </p:pic>
      <p:pic>
        <p:nvPicPr>
          <p:cNvPr id="2" name="Picture 2" descr="Swedish Chamber of Commerce | Volvo Group">
            <a:extLst>
              <a:ext uri="{FF2B5EF4-FFF2-40B4-BE49-F238E27FC236}">
                <a16:creationId xmlns:a16="http://schemas.microsoft.com/office/drawing/2014/main" id="{E8A3D3A3-79E9-4BED-68D4-F4098BC073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637ABC4-3EE4-27EA-ABFE-9D2D7AAFF37B}"/>
              </a:ext>
            </a:extLst>
          </p:cNvPr>
          <p:cNvPicPr>
            <a:picLocks noChangeAspect="1"/>
          </p:cNvPicPr>
          <p:nvPr/>
        </p:nvPicPr>
        <p:blipFill rotWithShape="1">
          <a:blip r:embed="rId11"/>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206220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图示&#10;&#10;描述已自动生成">
            <a:extLst>
              <a:ext uri="{FF2B5EF4-FFF2-40B4-BE49-F238E27FC236}">
                <a16:creationId xmlns:a16="http://schemas.microsoft.com/office/drawing/2014/main" id="{EC638D5C-A7D9-E6ED-5F0A-88111A95A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01" y="1805639"/>
            <a:ext cx="5173319" cy="3246719"/>
          </a:xfrm>
          <a:prstGeom prst="rect">
            <a:avLst/>
          </a:prstGeom>
        </p:spPr>
      </p:pic>
      <p:sp>
        <p:nvSpPr>
          <p:cNvPr id="8" name="Flowchart: Process 1">
            <a:extLst>
              <a:ext uri="{FF2B5EF4-FFF2-40B4-BE49-F238E27FC236}">
                <a16:creationId xmlns:a16="http://schemas.microsoft.com/office/drawing/2014/main" id="{1F180A6A-B73F-E0A6-7CD6-60EC4A74E346}"/>
              </a:ext>
            </a:extLst>
          </p:cNvPr>
          <p:cNvSpPr/>
          <p:nvPr/>
        </p:nvSpPr>
        <p:spPr>
          <a:xfrm>
            <a:off x="265227" y="615765"/>
            <a:ext cx="3058465" cy="360726"/>
          </a:xfrm>
          <a:prstGeom prst="flowChartProcess">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MPC Framework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ooter Placeholder 3">
            <a:extLst>
              <a:ext uri="{FF2B5EF4-FFF2-40B4-BE49-F238E27FC236}">
                <a16:creationId xmlns:a16="http://schemas.microsoft.com/office/drawing/2014/main" id="{35AFEE3F-2718-DC61-2F75-C621859FE985}"/>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10" name="图片 9">
            <a:extLst>
              <a:ext uri="{FF2B5EF4-FFF2-40B4-BE49-F238E27FC236}">
                <a16:creationId xmlns:a16="http://schemas.microsoft.com/office/drawing/2014/main" id="{21392D48-C999-604A-CB09-C868C74CFFB9}"/>
              </a:ext>
            </a:extLst>
          </p:cNvPr>
          <p:cNvPicPr>
            <a:picLocks noChangeAspect="1"/>
          </p:cNvPicPr>
          <p:nvPr/>
        </p:nvPicPr>
        <p:blipFill>
          <a:blip r:embed="rId3"/>
          <a:stretch>
            <a:fillRect/>
          </a:stretch>
        </p:blipFill>
        <p:spPr>
          <a:xfrm>
            <a:off x="5485800" y="285069"/>
            <a:ext cx="1219306" cy="91448"/>
          </a:xfrm>
          <a:prstGeom prst="rect">
            <a:avLst/>
          </a:prstGeom>
        </p:spPr>
      </p:pic>
      <p:pic>
        <p:nvPicPr>
          <p:cNvPr id="3" name="图片 2">
            <a:extLst>
              <a:ext uri="{FF2B5EF4-FFF2-40B4-BE49-F238E27FC236}">
                <a16:creationId xmlns:a16="http://schemas.microsoft.com/office/drawing/2014/main" id="{5E4DD87D-6EC9-B384-70DF-5F282BFF2835}"/>
              </a:ext>
            </a:extLst>
          </p:cNvPr>
          <p:cNvPicPr>
            <a:picLocks noChangeAspect="1"/>
          </p:cNvPicPr>
          <p:nvPr/>
        </p:nvPicPr>
        <p:blipFill>
          <a:blip r:embed="rId4"/>
          <a:stretch>
            <a:fillRect/>
          </a:stretch>
        </p:blipFill>
        <p:spPr>
          <a:xfrm>
            <a:off x="6214713" y="1126434"/>
            <a:ext cx="5533499" cy="4892661"/>
          </a:xfrm>
          <a:prstGeom prst="rect">
            <a:avLst/>
          </a:prstGeom>
        </p:spPr>
      </p:pic>
      <p:pic>
        <p:nvPicPr>
          <p:cNvPr id="2" name="Picture 2" descr="Swedish Chamber of Commerce | Volvo Group">
            <a:extLst>
              <a:ext uri="{FF2B5EF4-FFF2-40B4-BE49-F238E27FC236}">
                <a16:creationId xmlns:a16="http://schemas.microsoft.com/office/drawing/2014/main" id="{2D964B3F-7D95-7541-1059-4E4B5B7BD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8AE8BCC-6F13-C03D-B9CF-448001FC39C7}"/>
              </a:ext>
            </a:extLst>
          </p:cNvPr>
          <p:cNvPicPr>
            <a:picLocks noChangeAspect="1"/>
          </p:cNvPicPr>
          <p:nvPr/>
        </p:nvPicPr>
        <p:blipFill rotWithShape="1">
          <a:blip r:embed="rId6"/>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272985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F9C7E48-EF51-E493-4A46-FEB2819BD58E}"/>
              </a:ext>
            </a:extLst>
          </p:cNvPr>
          <p:cNvGrpSpPr/>
          <p:nvPr/>
        </p:nvGrpSpPr>
        <p:grpSpPr>
          <a:xfrm>
            <a:off x="622238" y="3029404"/>
            <a:ext cx="4072868" cy="2803830"/>
            <a:chOff x="314523" y="1514901"/>
            <a:chExt cx="6643278" cy="4670686"/>
          </a:xfrm>
        </p:grpSpPr>
        <p:pic>
          <p:nvPicPr>
            <p:cNvPr id="3" name="图片 2" descr="图表&#10;&#10;描述已自动生成">
              <a:extLst>
                <a:ext uri="{FF2B5EF4-FFF2-40B4-BE49-F238E27FC236}">
                  <a16:creationId xmlns:a16="http://schemas.microsoft.com/office/drawing/2014/main" id="{F1EE7135-D34E-C110-E58C-2789BD5F9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23" y="3802442"/>
              <a:ext cx="3395170" cy="2383145"/>
            </a:xfrm>
            <a:prstGeom prst="rect">
              <a:avLst/>
            </a:prstGeom>
          </p:spPr>
        </p:pic>
        <p:pic>
          <p:nvPicPr>
            <p:cNvPr id="6" name="图片 5" descr="图片包含 图表&#10;&#10;描述已自动生成">
              <a:extLst>
                <a:ext uri="{FF2B5EF4-FFF2-40B4-BE49-F238E27FC236}">
                  <a16:creationId xmlns:a16="http://schemas.microsoft.com/office/drawing/2014/main" id="{3A29D044-223B-841B-CAEB-AD1BF602E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801" y="3802442"/>
              <a:ext cx="3149000" cy="2361750"/>
            </a:xfrm>
            <a:prstGeom prst="rect">
              <a:avLst/>
            </a:prstGeom>
          </p:spPr>
        </p:pic>
        <p:pic>
          <p:nvPicPr>
            <p:cNvPr id="10" name="图片 9" descr="图表, 折线图&#10;&#10;描述已自动生成">
              <a:extLst>
                <a:ext uri="{FF2B5EF4-FFF2-40B4-BE49-F238E27FC236}">
                  <a16:creationId xmlns:a16="http://schemas.microsoft.com/office/drawing/2014/main" id="{500ACE09-9715-D0C0-568D-C47457B94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93" y="1514901"/>
              <a:ext cx="3149000" cy="2361750"/>
            </a:xfrm>
            <a:prstGeom prst="rect">
              <a:avLst/>
            </a:prstGeom>
          </p:spPr>
        </p:pic>
        <p:pic>
          <p:nvPicPr>
            <p:cNvPr id="14" name="图片 13" descr="图表&#10;&#10;中度可信度描述已自动生成">
              <a:extLst>
                <a:ext uri="{FF2B5EF4-FFF2-40B4-BE49-F238E27FC236}">
                  <a16:creationId xmlns:a16="http://schemas.microsoft.com/office/drawing/2014/main" id="{41FA1CE3-70B1-0B8F-20B9-82B856A72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8801" y="1514901"/>
              <a:ext cx="3149000" cy="2361750"/>
            </a:xfrm>
            <a:prstGeom prst="rect">
              <a:avLst/>
            </a:prstGeom>
          </p:spPr>
        </p:pic>
      </p:grpSp>
      <p:sp>
        <p:nvSpPr>
          <p:cNvPr id="16" name="Rectangle 13">
            <a:extLst>
              <a:ext uri="{FF2B5EF4-FFF2-40B4-BE49-F238E27FC236}">
                <a16:creationId xmlns:a16="http://schemas.microsoft.com/office/drawing/2014/main" id="{CA7ECA67-7807-4DDE-66A7-9235767206B5}"/>
              </a:ext>
            </a:extLst>
          </p:cNvPr>
          <p:cNvSpPr/>
          <p:nvPr/>
        </p:nvSpPr>
        <p:spPr>
          <a:xfrm>
            <a:off x="813599" y="2177573"/>
            <a:ext cx="10708264" cy="5546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400" b="0" i="0" dirty="0">
                <a:solidFill>
                  <a:srgbClr val="0D0D0D"/>
                </a:solidFill>
                <a:effectLst/>
                <a:latin typeface="ui-sans-serif"/>
              </a:rPr>
              <a:t>As time progresses, the influence of noise on the system escalates, significantly affecting the positioning accuracy of the ego vehicle. Despite the application of feedback gain, the system's uncertainty continues to increase, impacting the control effectiveness.</a:t>
            </a:r>
            <a:endParaRPr lang="en-US" sz="1400" b="0" i="0" dirty="0">
              <a:solidFill>
                <a:srgbClr val="0D0D0D"/>
              </a:solidFill>
              <a:effectLst/>
              <a:cs typeface="Times New Roman" panose="02020603050405020304" pitchFamily="18" charset="0"/>
            </a:endParaRPr>
          </a:p>
        </p:txBody>
      </p:sp>
      <p:pic>
        <p:nvPicPr>
          <p:cNvPr id="17" name="图片 16">
            <a:extLst>
              <a:ext uri="{FF2B5EF4-FFF2-40B4-BE49-F238E27FC236}">
                <a16:creationId xmlns:a16="http://schemas.microsoft.com/office/drawing/2014/main" id="{3C67D247-8E11-6C76-E29F-BFAE937A05E3}"/>
              </a:ext>
            </a:extLst>
          </p:cNvPr>
          <p:cNvPicPr>
            <a:picLocks noChangeAspect="1"/>
          </p:cNvPicPr>
          <p:nvPr/>
        </p:nvPicPr>
        <p:blipFill>
          <a:blip r:embed="rId6"/>
          <a:stretch>
            <a:fillRect/>
          </a:stretch>
        </p:blipFill>
        <p:spPr>
          <a:xfrm>
            <a:off x="5485800" y="285069"/>
            <a:ext cx="1219306" cy="91448"/>
          </a:xfrm>
          <a:prstGeom prst="rect">
            <a:avLst/>
          </a:prstGeom>
        </p:spPr>
      </p:pic>
      <p:pic>
        <p:nvPicPr>
          <p:cNvPr id="19" name="图片 18" descr="图片包含 图表&#10;&#10;描述已自动生成">
            <a:extLst>
              <a:ext uri="{FF2B5EF4-FFF2-40B4-BE49-F238E27FC236}">
                <a16:creationId xmlns:a16="http://schemas.microsoft.com/office/drawing/2014/main" id="{5D40E49A-D272-345C-8E02-2282A79229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3831" y="3038640"/>
            <a:ext cx="6471050" cy="2791652"/>
          </a:xfrm>
          <a:prstGeom prst="rect">
            <a:avLst/>
          </a:prstGeom>
        </p:spPr>
      </p:pic>
      <p:sp>
        <p:nvSpPr>
          <p:cNvPr id="20" name="Flowchart: Process 1">
            <a:extLst>
              <a:ext uri="{FF2B5EF4-FFF2-40B4-BE49-F238E27FC236}">
                <a16:creationId xmlns:a16="http://schemas.microsoft.com/office/drawing/2014/main" id="{39FD8C19-B208-B0FC-A8DB-E5E237442A97}"/>
              </a:ext>
            </a:extLst>
          </p:cNvPr>
          <p:cNvSpPr/>
          <p:nvPr/>
        </p:nvSpPr>
        <p:spPr>
          <a:xfrm>
            <a:off x="265227" y="615765"/>
            <a:ext cx="3058465" cy="360726"/>
          </a:xfrm>
          <a:prstGeom prst="flowChartProcess">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Theoretical Foundations of Stochastic Model Predictive Control</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图片 21">
            <a:extLst>
              <a:ext uri="{FF2B5EF4-FFF2-40B4-BE49-F238E27FC236}">
                <a16:creationId xmlns:a16="http://schemas.microsoft.com/office/drawing/2014/main" id="{F2560AC7-B8ED-0328-CE48-DB1D51715643}"/>
              </a:ext>
            </a:extLst>
          </p:cNvPr>
          <p:cNvPicPr>
            <a:picLocks noChangeAspect="1"/>
          </p:cNvPicPr>
          <p:nvPr/>
        </p:nvPicPr>
        <p:blipFill>
          <a:blip r:embed="rId8"/>
          <a:stretch>
            <a:fillRect/>
          </a:stretch>
        </p:blipFill>
        <p:spPr>
          <a:xfrm>
            <a:off x="3618243" y="1343530"/>
            <a:ext cx="5182049" cy="662997"/>
          </a:xfrm>
          <a:prstGeom prst="rect">
            <a:avLst/>
          </a:prstGeom>
        </p:spPr>
      </p:pic>
      <p:sp>
        <p:nvSpPr>
          <p:cNvPr id="23" name="Flowchart: Process 3">
            <a:extLst>
              <a:ext uri="{FF2B5EF4-FFF2-40B4-BE49-F238E27FC236}">
                <a16:creationId xmlns:a16="http://schemas.microsoft.com/office/drawing/2014/main" id="{7377E98F-BB1A-D119-863C-91B9A0222B7D}"/>
              </a:ext>
            </a:extLst>
          </p:cNvPr>
          <p:cNvSpPr/>
          <p:nvPr/>
        </p:nvSpPr>
        <p:spPr>
          <a:xfrm>
            <a:off x="257174" y="602581"/>
            <a:ext cx="3369639"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Theoretical Foundations of </a:t>
            </a:r>
            <a:r>
              <a:rPr lang="sv-SE" dirty="0">
                <a:solidFill>
                  <a:schemeClr val="bg1"/>
                </a:solidFill>
              </a:rPr>
              <a:t>S</a:t>
            </a:r>
            <a:r>
              <a:rPr lang="en-US" dirty="0">
                <a:solidFill>
                  <a:schemeClr val="bg1"/>
                </a:solidFill>
              </a:rPr>
              <a:t>MPC </a:t>
            </a:r>
            <a:endParaRPr lang="sv-SE" dirty="0">
              <a:solidFill>
                <a:schemeClr val="bg1"/>
              </a:solidFill>
            </a:endParaRPr>
          </a:p>
        </p:txBody>
      </p:sp>
      <p:sp>
        <p:nvSpPr>
          <p:cNvPr id="24" name="Footer Placeholder 3">
            <a:extLst>
              <a:ext uri="{FF2B5EF4-FFF2-40B4-BE49-F238E27FC236}">
                <a16:creationId xmlns:a16="http://schemas.microsoft.com/office/drawing/2014/main" id="{1BF82F9E-4AAA-F3A2-FB01-C543A6BD6F3F}"/>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2" name="Picture 2" descr="Swedish Chamber of Commerce | Volvo Group">
            <a:extLst>
              <a:ext uri="{FF2B5EF4-FFF2-40B4-BE49-F238E27FC236}">
                <a16:creationId xmlns:a16="http://schemas.microsoft.com/office/drawing/2014/main" id="{BE767822-E328-DD02-AFFD-C3BB805542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0B06E5D-6223-B9BF-6001-E87A346F32A9}"/>
              </a:ext>
            </a:extLst>
          </p:cNvPr>
          <p:cNvPicPr>
            <a:picLocks noChangeAspect="1"/>
          </p:cNvPicPr>
          <p:nvPr/>
        </p:nvPicPr>
        <p:blipFill rotWithShape="1">
          <a:blip r:embed="rId10"/>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848713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2">
            <a:extLst>
              <a:ext uri="{FF2B5EF4-FFF2-40B4-BE49-F238E27FC236}">
                <a16:creationId xmlns:a16="http://schemas.microsoft.com/office/drawing/2014/main" id="{FF6D2E53-D511-E174-EAF7-FB75718067E1}"/>
              </a:ext>
            </a:extLst>
          </p:cNvPr>
          <p:cNvGrpSpPr/>
          <p:nvPr/>
        </p:nvGrpSpPr>
        <p:grpSpPr>
          <a:xfrm>
            <a:off x="267177" y="1265682"/>
            <a:ext cx="6096000" cy="2173987"/>
            <a:chOff x="5965622" y="1020520"/>
            <a:chExt cx="6096000" cy="2173987"/>
          </a:xfrm>
        </p:grpSpPr>
        <p:sp>
          <p:nvSpPr>
            <p:cNvPr id="5" name="Flowchart: Process 6">
              <a:extLst>
                <a:ext uri="{FF2B5EF4-FFF2-40B4-BE49-F238E27FC236}">
                  <a16:creationId xmlns:a16="http://schemas.microsoft.com/office/drawing/2014/main" id="{6E349510-8842-A434-057F-08BB9F3BBD06}"/>
                </a:ext>
              </a:extLst>
            </p:cNvPr>
            <p:cNvSpPr/>
            <p:nvPr/>
          </p:nvSpPr>
          <p:spPr>
            <a:xfrm>
              <a:off x="5965622" y="1020520"/>
              <a:ext cx="2990850" cy="382377"/>
            </a:xfrm>
            <a:prstGeom prst="flowChartProcess">
              <a:avLst/>
            </a:prstGeom>
            <a:solidFill>
              <a:schemeClr val="accent3"/>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dirty="0">
                  <a:solidFill>
                    <a:schemeClr val="bg1"/>
                  </a:solidFill>
                </a:rPr>
                <a:t>Stochastic​ </a:t>
              </a:r>
              <a:r>
                <a:rPr lang="en-US" dirty="0">
                  <a:solidFill>
                    <a:schemeClr val="bg1"/>
                  </a:solidFill>
                </a:rPr>
                <a:t>MPC Settings</a:t>
              </a:r>
              <a:endParaRPr lang="sv-SE" dirty="0">
                <a:solidFill>
                  <a:schemeClr val="bg1"/>
                </a:solidFill>
              </a:endParaRPr>
            </a:p>
          </p:txBody>
        </p:sp>
        <p:sp>
          <p:nvSpPr>
            <p:cNvPr id="6" name="TextBox 7">
              <a:extLst>
                <a:ext uri="{FF2B5EF4-FFF2-40B4-BE49-F238E27FC236}">
                  <a16:creationId xmlns:a16="http://schemas.microsoft.com/office/drawing/2014/main" id="{2723FD9F-913E-0F53-13BF-25B4466F57BD}"/>
                </a:ext>
              </a:extLst>
            </p:cNvPr>
            <p:cNvSpPr txBox="1"/>
            <p:nvPr/>
          </p:nvSpPr>
          <p:spPr>
            <a:xfrm>
              <a:off x="5965622" y="1429621"/>
              <a:ext cx="5546029" cy="799065"/>
            </a:xfrm>
            <a:prstGeom prst="rect">
              <a:avLst/>
            </a:prstGeom>
            <a:noFill/>
          </p:spPr>
          <p:txBody>
            <a:bodyPr wrap="square" rtlCol="0">
              <a:spAutoFit/>
            </a:bodyPr>
            <a:lstStyle/>
            <a:p>
              <a:pPr marL="285750" indent="-285750" algn="l">
                <a:lnSpc>
                  <a:spcPct val="114000"/>
                </a:lnSpc>
                <a:spcBef>
                  <a:spcPts val="952"/>
                </a:spcBef>
                <a:buFont typeface="Arial" panose="020B0604020202020204" pitchFamily="34" charset="0"/>
                <a:buChar char="•"/>
              </a:pPr>
              <a:r>
                <a:rPr lang="sv-SE" sz="1600" dirty="0"/>
                <a:t>Uncertainty follows some i.i.d distribution</a:t>
              </a:r>
            </a:p>
            <a:p>
              <a:pPr marL="285750" indent="-285750" algn="l">
                <a:lnSpc>
                  <a:spcPct val="114000"/>
                </a:lnSpc>
                <a:spcBef>
                  <a:spcPts val="952"/>
                </a:spcBef>
                <a:buFont typeface="Arial" panose="020B0604020202020204" pitchFamily="34" charset="0"/>
                <a:buChar char="•"/>
              </a:pPr>
              <a:endParaRPr lang="sv-SE" sz="1800" dirty="0"/>
            </a:p>
          </p:txBody>
        </p:sp>
        <p:sp>
          <p:nvSpPr>
            <p:cNvPr id="7" name="TextBox 9">
              <a:extLst>
                <a:ext uri="{FF2B5EF4-FFF2-40B4-BE49-F238E27FC236}">
                  <a16:creationId xmlns:a16="http://schemas.microsoft.com/office/drawing/2014/main" id="{C1E0CAE3-0D9A-65E4-C1F2-ED14A4E0C876}"/>
                </a:ext>
              </a:extLst>
            </p:cNvPr>
            <p:cNvSpPr txBox="1"/>
            <p:nvPr/>
          </p:nvSpPr>
          <p:spPr>
            <a:xfrm>
              <a:off x="5965622" y="2556768"/>
              <a:ext cx="5546029" cy="637739"/>
            </a:xfrm>
            <a:prstGeom prst="rect">
              <a:avLst/>
            </a:prstGeom>
            <a:noFill/>
          </p:spPr>
          <p:txBody>
            <a:bodyPr wrap="square" rtlCol="0">
              <a:spAutoFit/>
            </a:bodyPr>
            <a:lstStyle/>
            <a:p>
              <a:pPr marL="285750" indent="-285750" algn="l">
                <a:lnSpc>
                  <a:spcPct val="114000"/>
                </a:lnSpc>
                <a:spcBef>
                  <a:spcPts val="952"/>
                </a:spcBef>
                <a:buFont typeface="Arial" panose="020B0604020202020204" pitchFamily="34" charset="0"/>
                <a:buChar char="•"/>
              </a:pPr>
              <a:r>
                <a:rPr lang="sv-SE" sz="1600" u="sng" dirty="0"/>
                <a:t>Soft constraints guarentees</a:t>
              </a:r>
              <a:r>
                <a:rPr lang="sv-SE" sz="1600" dirty="0"/>
                <a:t>, violation can happen, but are unlikely (</a:t>
              </a:r>
              <a:r>
                <a:rPr lang="sv-SE" sz="1600" u="sng" dirty="0"/>
                <a:t>Chance-Constraints</a:t>
              </a:r>
              <a:r>
                <a:rPr lang="sv-SE" sz="1600" dirty="0"/>
                <a:t>).</a:t>
              </a:r>
            </a:p>
          </p:txBody>
        </p:sp>
        <p:pic>
          <p:nvPicPr>
            <p:cNvPr id="8" name="Picture 10">
              <a:extLst>
                <a:ext uri="{FF2B5EF4-FFF2-40B4-BE49-F238E27FC236}">
                  <a16:creationId xmlns:a16="http://schemas.microsoft.com/office/drawing/2014/main" id="{4943AD49-A9F6-EE33-7E0F-463F77BF938A}"/>
                </a:ext>
              </a:extLst>
            </p:cNvPr>
            <p:cNvPicPr>
              <a:picLocks noChangeAspect="1"/>
            </p:cNvPicPr>
            <p:nvPr/>
          </p:nvPicPr>
          <p:blipFill>
            <a:blip r:embed="rId2"/>
            <a:stretch>
              <a:fillRect/>
            </a:stretch>
          </p:blipFill>
          <p:spPr>
            <a:xfrm>
              <a:off x="6307075" y="2284338"/>
              <a:ext cx="3069319" cy="317993"/>
            </a:xfrm>
            <a:prstGeom prst="rect">
              <a:avLst/>
            </a:prstGeom>
          </p:spPr>
        </p:pic>
        <p:pic>
          <p:nvPicPr>
            <p:cNvPr id="9" name="Picture 11">
              <a:extLst>
                <a:ext uri="{FF2B5EF4-FFF2-40B4-BE49-F238E27FC236}">
                  <a16:creationId xmlns:a16="http://schemas.microsoft.com/office/drawing/2014/main" id="{DEC328D5-6955-88F8-C2BB-3007415F06E1}"/>
                </a:ext>
              </a:extLst>
            </p:cNvPr>
            <p:cNvPicPr>
              <a:picLocks noChangeAspect="1"/>
            </p:cNvPicPr>
            <p:nvPr/>
          </p:nvPicPr>
          <p:blipFill>
            <a:blip r:embed="rId3"/>
            <a:stretch>
              <a:fillRect/>
            </a:stretch>
          </p:blipFill>
          <p:spPr>
            <a:xfrm>
              <a:off x="6297550" y="1715321"/>
              <a:ext cx="864869" cy="346826"/>
            </a:xfrm>
            <a:prstGeom prst="rect">
              <a:avLst/>
            </a:prstGeom>
          </p:spPr>
        </p:pic>
        <p:sp>
          <p:nvSpPr>
            <p:cNvPr id="10" name="TextBox 16">
              <a:extLst>
                <a:ext uri="{FF2B5EF4-FFF2-40B4-BE49-F238E27FC236}">
                  <a16:creationId xmlns:a16="http://schemas.microsoft.com/office/drawing/2014/main" id="{27F914AA-4C5B-0E50-EE2A-786534F62693}"/>
                </a:ext>
              </a:extLst>
            </p:cNvPr>
            <p:cNvSpPr txBox="1"/>
            <p:nvPr/>
          </p:nvSpPr>
          <p:spPr>
            <a:xfrm>
              <a:off x="5965622" y="1957534"/>
              <a:ext cx="6096000" cy="357021"/>
            </a:xfrm>
            <a:prstGeom prst="rect">
              <a:avLst/>
            </a:prstGeom>
            <a:noFill/>
          </p:spPr>
          <p:txBody>
            <a:bodyPr wrap="square">
              <a:spAutoFit/>
            </a:bodyPr>
            <a:lstStyle/>
            <a:p>
              <a:pPr marL="285750" indent="-285750" algn="l">
                <a:lnSpc>
                  <a:spcPct val="114000"/>
                </a:lnSpc>
                <a:spcBef>
                  <a:spcPts val="952"/>
                </a:spcBef>
                <a:buFont typeface="Arial" panose="020B0604020202020204" pitchFamily="34" charset="0"/>
                <a:buChar char="•"/>
              </a:pPr>
              <a:r>
                <a:rPr lang="sv-SE" sz="1600" dirty="0"/>
                <a:t>Constraints are satisifed with some probabilty</a:t>
              </a:r>
            </a:p>
          </p:txBody>
        </p:sp>
      </p:grpSp>
      <p:grpSp>
        <p:nvGrpSpPr>
          <p:cNvPr id="11" name="Group 21">
            <a:extLst>
              <a:ext uri="{FF2B5EF4-FFF2-40B4-BE49-F238E27FC236}">
                <a16:creationId xmlns:a16="http://schemas.microsoft.com/office/drawing/2014/main" id="{5397B0D8-2EAF-76A0-CCAF-D2A8AF214B33}"/>
              </a:ext>
            </a:extLst>
          </p:cNvPr>
          <p:cNvGrpSpPr/>
          <p:nvPr/>
        </p:nvGrpSpPr>
        <p:grpSpPr>
          <a:xfrm>
            <a:off x="257973" y="3800150"/>
            <a:ext cx="6065111" cy="2126918"/>
            <a:chOff x="5956418" y="3269238"/>
            <a:chExt cx="6065111" cy="2126918"/>
          </a:xfrm>
        </p:grpSpPr>
        <p:sp>
          <p:nvSpPr>
            <p:cNvPr id="12" name="Flowchart: Process 2">
              <a:extLst>
                <a:ext uri="{FF2B5EF4-FFF2-40B4-BE49-F238E27FC236}">
                  <a16:creationId xmlns:a16="http://schemas.microsoft.com/office/drawing/2014/main" id="{9D7F296A-4063-39B6-C8FC-C4832B47DB59}"/>
                </a:ext>
              </a:extLst>
            </p:cNvPr>
            <p:cNvSpPr/>
            <p:nvPr/>
          </p:nvSpPr>
          <p:spPr>
            <a:xfrm>
              <a:off x="5965622" y="3269238"/>
              <a:ext cx="2990850" cy="382377"/>
            </a:xfrm>
            <a:prstGeom prst="flowChartProcess">
              <a:avLst/>
            </a:prstGeom>
            <a:solidFill>
              <a:schemeClr val="accent5">
                <a:lumMod val="60000"/>
                <a:lumOff val="40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dirty="0">
                  <a:solidFill>
                    <a:schemeClr val="bg1"/>
                  </a:solidFill>
                </a:rPr>
                <a:t>Why use Stochastic​ </a:t>
              </a:r>
              <a:r>
                <a:rPr lang="en-US" dirty="0">
                  <a:solidFill>
                    <a:schemeClr val="bg1"/>
                  </a:solidFill>
                </a:rPr>
                <a:t>MPC </a:t>
              </a:r>
              <a:endParaRPr lang="sv-SE" dirty="0">
                <a:solidFill>
                  <a:schemeClr val="bg1"/>
                </a:solidFill>
              </a:endParaRPr>
            </a:p>
          </p:txBody>
        </p:sp>
        <p:grpSp>
          <p:nvGrpSpPr>
            <p:cNvPr id="13" name="Group 20">
              <a:extLst>
                <a:ext uri="{FF2B5EF4-FFF2-40B4-BE49-F238E27FC236}">
                  <a16:creationId xmlns:a16="http://schemas.microsoft.com/office/drawing/2014/main" id="{36C014D4-FBFE-6EE4-0A3D-31AB31B2979B}"/>
                </a:ext>
              </a:extLst>
            </p:cNvPr>
            <p:cNvGrpSpPr/>
            <p:nvPr/>
          </p:nvGrpSpPr>
          <p:grpSpPr>
            <a:xfrm>
              <a:off x="5956418" y="3804129"/>
              <a:ext cx="6065111" cy="1592027"/>
              <a:chOff x="5956418" y="3804129"/>
              <a:chExt cx="6065111" cy="1592027"/>
            </a:xfrm>
          </p:grpSpPr>
          <p:sp>
            <p:nvSpPr>
              <p:cNvPr id="14" name="TextBox 17">
                <a:extLst>
                  <a:ext uri="{FF2B5EF4-FFF2-40B4-BE49-F238E27FC236}">
                    <a16:creationId xmlns:a16="http://schemas.microsoft.com/office/drawing/2014/main" id="{F85F1ADE-491C-4B94-F39B-B4A47D4354D2}"/>
                  </a:ext>
                </a:extLst>
              </p:cNvPr>
              <p:cNvSpPr txBox="1"/>
              <p:nvPr/>
            </p:nvSpPr>
            <p:spPr>
              <a:xfrm>
                <a:off x="5956418" y="3804129"/>
                <a:ext cx="6065111" cy="637739"/>
              </a:xfrm>
              <a:prstGeom prst="rect">
                <a:avLst/>
              </a:prstGeom>
              <a:noFill/>
            </p:spPr>
            <p:txBody>
              <a:bodyPr wrap="square" rtlCol="0">
                <a:spAutoFit/>
              </a:bodyPr>
              <a:lstStyle/>
              <a:p>
                <a:pPr marL="285750" indent="-285750" algn="l">
                  <a:lnSpc>
                    <a:spcPct val="114000"/>
                  </a:lnSpc>
                  <a:spcBef>
                    <a:spcPts val="952"/>
                  </a:spcBef>
                  <a:buFont typeface="Arial" panose="020B0604020202020204" pitchFamily="34" charset="0"/>
                  <a:buChar char="•"/>
                </a:pPr>
                <a:r>
                  <a:rPr lang="sv-SE" sz="1600" dirty="0"/>
                  <a:t>Always accounting for very unlikely scenarios can yield poor performance.</a:t>
                </a:r>
              </a:p>
            </p:txBody>
          </p:sp>
          <mc:AlternateContent xmlns:mc="http://schemas.openxmlformats.org/markup-compatibility/2006" xmlns:a14="http://schemas.microsoft.com/office/drawing/2010/main">
            <mc:Choice Requires="a14">
              <p:sp>
                <p:nvSpPr>
                  <p:cNvPr id="15" name="TextBox 18">
                    <a:extLst>
                      <a:ext uri="{FF2B5EF4-FFF2-40B4-BE49-F238E27FC236}">
                        <a16:creationId xmlns:a16="http://schemas.microsoft.com/office/drawing/2014/main" id="{DD90CC68-F2D2-1F06-F24F-92E2233F57D5}"/>
                      </a:ext>
                    </a:extLst>
                  </p:cNvPr>
                  <p:cNvSpPr txBox="1"/>
                  <p:nvPr/>
                </p:nvSpPr>
                <p:spPr>
                  <a:xfrm>
                    <a:off x="5956418" y="4463379"/>
                    <a:ext cx="6065111" cy="637739"/>
                  </a:xfrm>
                  <a:prstGeom prst="rect">
                    <a:avLst/>
                  </a:prstGeom>
                  <a:noFill/>
                </p:spPr>
                <p:txBody>
                  <a:bodyPr wrap="square" rtlCol="0">
                    <a:spAutoFit/>
                  </a:bodyPr>
                  <a:lstStyle/>
                  <a:p>
                    <a:pPr marL="285750" indent="-285750" algn="l">
                      <a:lnSpc>
                        <a:spcPct val="114000"/>
                      </a:lnSpc>
                      <a:spcBef>
                        <a:spcPts val="952"/>
                      </a:spcBef>
                      <a:buFont typeface="Arial" panose="020B0604020202020204" pitchFamily="34" charset="0"/>
                      <a:buChar char="•"/>
                    </a:pPr>
                    <a:r>
                      <a:rPr lang="sv-SE" sz="1600" dirty="0"/>
                      <a:t>We can trade off risk and performance by tuning constraint satisfaction level (</a:t>
                    </a:r>
                    <a14:m>
                      <m:oMath xmlns:m="http://schemas.openxmlformats.org/officeDocument/2006/math">
                        <m:r>
                          <a:rPr lang="sv-SE" altLang="zh-CN" sz="1600" i="1" smtClean="0">
                            <a:latin typeface="Cambria Math" panose="02040503050406030204" pitchFamily="18" charset="0"/>
                          </a:rPr>
                          <m:t>𝑝</m:t>
                        </m:r>
                      </m:oMath>
                    </a14:m>
                    <a:r>
                      <a:rPr lang="sv-SE" sz="1600" dirty="0"/>
                      <a:t>).</a:t>
                    </a:r>
                  </a:p>
                </p:txBody>
              </p:sp>
            </mc:Choice>
            <mc:Fallback xmlns="">
              <p:sp>
                <p:nvSpPr>
                  <p:cNvPr id="15" name="TextBox 18">
                    <a:extLst>
                      <a:ext uri="{FF2B5EF4-FFF2-40B4-BE49-F238E27FC236}">
                        <a16:creationId xmlns:a16="http://schemas.microsoft.com/office/drawing/2014/main" id="{DD90CC68-F2D2-1F06-F24F-92E2233F57D5}"/>
                      </a:ext>
                    </a:extLst>
                  </p:cNvPr>
                  <p:cNvSpPr txBox="1">
                    <a:spLocks noRot="1" noChangeAspect="1" noMove="1" noResize="1" noEditPoints="1" noAdjustHandles="1" noChangeArrowheads="1" noChangeShapeType="1" noTextEdit="1"/>
                  </p:cNvSpPr>
                  <p:nvPr/>
                </p:nvSpPr>
                <p:spPr>
                  <a:xfrm>
                    <a:off x="5956418" y="4463379"/>
                    <a:ext cx="6065111" cy="637739"/>
                  </a:xfrm>
                  <a:prstGeom prst="rect">
                    <a:avLst/>
                  </a:prstGeom>
                  <a:blipFill>
                    <a:blip r:embed="rId4"/>
                    <a:stretch>
                      <a:fillRect l="-402" b="-11429"/>
                    </a:stretch>
                  </a:blipFill>
                </p:spPr>
                <p:txBody>
                  <a:bodyPr/>
                  <a:lstStyle/>
                  <a:p>
                    <a:r>
                      <a:rPr lang="zh-CN" altLang="en-US">
                        <a:noFill/>
                      </a:rPr>
                      <a:t> </a:t>
                    </a:r>
                  </a:p>
                </p:txBody>
              </p:sp>
            </mc:Fallback>
          </mc:AlternateContent>
          <p:sp>
            <p:nvSpPr>
              <p:cNvPr id="16" name="TextBox 19">
                <a:extLst>
                  <a:ext uri="{FF2B5EF4-FFF2-40B4-BE49-F238E27FC236}">
                    <a16:creationId xmlns:a16="http://schemas.microsoft.com/office/drawing/2014/main" id="{FFC6043D-CF78-4C2A-8530-D25E2B9065A1}"/>
                  </a:ext>
                </a:extLst>
              </p:cNvPr>
              <p:cNvSpPr txBox="1"/>
              <p:nvPr/>
            </p:nvSpPr>
            <p:spPr>
              <a:xfrm>
                <a:off x="5956418" y="5040674"/>
                <a:ext cx="6065111" cy="355482"/>
              </a:xfrm>
              <a:prstGeom prst="rect">
                <a:avLst/>
              </a:prstGeom>
              <a:noFill/>
            </p:spPr>
            <p:txBody>
              <a:bodyPr wrap="square" rtlCol="0">
                <a:spAutoFit/>
              </a:bodyPr>
              <a:lstStyle/>
              <a:p>
                <a:pPr marL="285750" indent="-285750" algn="l">
                  <a:lnSpc>
                    <a:spcPct val="114000"/>
                  </a:lnSpc>
                  <a:spcBef>
                    <a:spcPts val="952"/>
                  </a:spcBef>
                  <a:buFont typeface="Arial" panose="020B0604020202020204" pitchFamily="34" charset="0"/>
                  <a:buChar char="•"/>
                </a:pPr>
                <a:r>
                  <a:rPr lang="sv-SE" sz="1600" dirty="0"/>
                  <a:t>Explicitly treating violations </a:t>
                </a:r>
                <a:r>
                  <a:rPr lang="sv-SE" sz="1600" dirty="0">
                    <a:sym typeface="Wingdings" panose="05000000000000000000" pitchFamily="2" charset="2"/>
                  </a:rPr>
                  <a:t> ’’graceful’’ recovery</a:t>
                </a:r>
                <a:endParaRPr lang="sv-SE" sz="1600" dirty="0"/>
              </a:p>
            </p:txBody>
          </p:sp>
        </p:grpSp>
      </p:grpSp>
      <p:pic>
        <p:nvPicPr>
          <p:cNvPr id="19" name="图片 18">
            <a:extLst>
              <a:ext uri="{FF2B5EF4-FFF2-40B4-BE49-F238E27FC236}">
                <a16:creationId xmlns:a16="http://schemas.microsoft.com/office/drawing/2014/main" id="{15A37BF3-B488-7B31-C316-2F07B5723346}"/>
              </a:ext>
            </a:extLst>
          </p:cNvPr>
          <p:cNvPicPr>
            <a:picLocks noChangeAspect="1"/>
          </p:cNvPicPr>
          <p:nvPr/>
        </p:nvPicPr>
        <p:blipFill>
          <a:blip r:embed="rId5"/>
          <a:stretch>
            <a:fillRect/>
          </a:stretch>
        </p:blipFill>
        <p:spPr>
          <a:xfrm>
            <a:off x="5485800" y="285069"/>
            <a:ext cx="1219306" cy="91448"/>
          </a:xfrm>
          <a:prstGeom prst="rect">
            <a:avLst/>
          </a:prstGeom>
        </p:spPr>
      </p:pic>
      <p:sp>
        <p:nvSpPr>
          <p:cNvPr id="20" name="Footer Placeholder 3">
            <a:extLst>
              <a:ext uri="{FF2B5EF4-FFF2-40B4-BE49-F238E27FC236}">
                <a16:creationId xmlns:a16="http://schemas.microsoft.com/office/drawing/2014/main" id="{CCACB2F7-B022-A0AF-3F91-60B8E55E2D98}"/>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sp>
        <p:nvSpPr>
          <p:cNvPr id="21" name="Flowchart: Process 3">
            <a:extLst>
              <a:ext uri="{FF2B5EF4-FFF2-40B4-BE49-F238E27FC236}">
                <a16:creationId xmlns:a16="http://schemas.microsoft.com/office/drawing/2014/main" id="{CC54608D-79A9-6DEB-CE8B-8F3DC64DE4CD}"/>
              </a:ext>
            </a:extLst>
          </p:cNvPr>
          <p:cNvSpPr/>
          <p:nvPr/>
        </p:nvSpPr>
        <p:spPr>
          <a:xfrm>
            <a:off x="257174" y="602581"/>
            <a:ext cx="3369639"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Theoretical Foundations of </a:t>
            </a:r>
            <a:r>
              <a:rPr lang="sv-SE" dirty="0">
                <a:solidFill>
                  <a:schemeClr val="bg1"/>
                </a:solidFill>
              </a:rPr>
              <a:t>S</a:t>
            </a:r>
            <a:r>
              <a:rPr lang="en-US" dirty="0">
                <a:solidFill>
                  <a:schemeClr val="bg1"/>
                </a:solidFill>
              </a:rPr>
              <a:t>MPC </a:t>
            </a:r>
            <a:endParaRPr lang="sv-SE" dirty="0">
              <a:solidFill>
                <a:schemeClr val="bg1"/>
              </a:solidFill>
            </a:endParaRPr>
          </a:p>
        </p:txBody>
      </p:sp>
      <p:pic>
        <p:nvPicPr>
          <p:cNvPr id="25" name="图片 24">
            <a:extLst>
              <a:ext uri="{FF2B5EF4-FFF2-40B4-BE49-F238E27FC236}">
                <a16:creationId xmlns:a16="http://schemas.microsoft.com/office/drawing/2014/main" id="{6F6FEAB8-434B-4E5F-EE64-7A76C13DBDDE}"/>
              </a:ext>
            </a:extLst>
          </p:cNvPr>
          <p:cNvPicPr>
            <a:picLocks noChangeAspect="1"/>
          </p:cNvPicPr>
          <p:nvPr/>
        </p:nvPicPr>
        <p:blipFill>
          <a:blip r:embed="rId6"/>
          <a:stretch>
            <a:fillRect/>
          </a:stretch>
        </p:blipFill>
        <p:spPr>
          <a:xfrm>
            <a:off x="5996917" y="1320707"/>
            <a:ext cx="6095998" cy="1713560"/>
          </a:xfrm>
          <a:prstGeom prst="rect">
            <a:avLst/>
          </a:prstGeom>
        </p:spPr>
      </p:pic>
      <p:cxnSp>
        <p:nvCxnSpPr>
          <p:cNvPr id="26" name="Straight Connector 5">
            <a:extLst>
              <a:ext uri="{FF2B5EF4-FFF2-40B4-BE49-F238E27FC236}">
                <a16:creationId xmlns:a16="http://schemas.microsoft.com/office/drawing/2014/main" id="{9580D16B-A144-AD06-186E-F30647CCFF6C}"/>
              </a:ext>
            </a:extLst>
          </p:cNvPr>
          <p:cNvCxnSpPr/>
          <p:nvPr/>
        </p:nvCxnSpPr>
        <p:spPr>
          <a:xfrm>
            <a:off x="5726530" y="463435"/>
            <a:ext cx="0" cy="627227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38">
                <a:extLst>
                  <a:ext uri="{FF2B5EF4-FFF2-40B4-BE49-F238E27FC236}">
                    <a16:creationId xmlns:a16="http://schemas.microsoft.com/office/drawing/2014/main" id="{1FA81F45-6DDD-AD31-7267-4B447F995CAD}"/>
                  </a:ext>
                </a:extLst>
              </p:cNvPr>
              <p:cNvSpPr txBox="1"/>
              <p:nvPr/>
            </p:nvSpPr>
            <p:spPr>
              <a:xfrm>
                <a:off x="5813206" y="4472239"/>
                <a:ext cx="6577575" cy="891654"/>
              </a:xfrm>
              <a:prstGeom prst="rect">
                <a:avLst/>
              </a:prstGeom>
              <a:noFill/>
            </p:spPr>
            <p:txBody>
              <a:bodyPr wrap="square" rtlCol="0">
                <a:spAutoFit/>
              </a:bodyPr>
              <a:lstStyle/>
              <a:p>
                <a:pPr>
                  <a:lnSpc>
                    <a:spcPct val="114000"/>
                  </a:lnSpc>
                  <a:spcBef>
                    <a:spcPts val="952"/>
                  </a:spcBef>
                </a:pPr>
                <a:r>
                  <a:rPr lang="sv-SE" sz="1600" dirty="0">
                    <a:solidFill>
                      <a:srgbClr val="0070C0"/>
                    </a:solidFill>
                  </a:rPr>
                  <a:t>Note</a:t>
                </a:r>
                <a:r>
                  <a:rPr lang="sv-SE" sz="1600" dirty="0"/>
                  <a:t>:</a:t>
                </a:r>
              </a:p>
              <a:p>
                <a:pPr>
                  <a:lnSpc>
                    <a:spcPct val="50000"/>
                  </a:lnSpc>
                  <a:spcBef>
                    <a:spcPts val="952"/>
                  </a:spcBef>
                </a:pPr>
                <a14:m>
                  <m:oMath xmlns:m="http://schemas.openxmlformats.org/officeDocument/2006/math">
                    <m:sSup>
                      <m:sSupPr>
                        <m:ctrlPr>
                          <a:rPr lang="sv-SE" sz="1600" b="0" i="1" smtClean="0">
                            <a:latin typeface="Cambria Math" panose="02040503050406030204" pitchFamily="18" charset="0"/>
                          </a:rPr>
                        </m:ctrlPr>
                      </m:sSupPr>
                      <m:e>
                        <m:r>
                          <a:rPr lang="sv-SE" sz="1600" b="0" i="1" smtClean="0">
                            <a:latin typeface="Cambria Math" panose="02040503050406030204" pitchFamily="18" charset="0"/>
                          </a:rPr>
                          <m:t>𝜙</m:t>
                        </m:r>
                      </m:e>
                      <m:sup>
                        <m:r>
                          <a:rPr lang="sv-SE" sz="1600" b="0" i="1" smtClean="0">
                            <a:latin typeface="Cambria Math" panose="02040503050406030204" pitchFamily="18" charset="0"/>
                          </a:rPr>
                          <m:t>−1</m:t>
                        </m:r>
                      </m:sup>
                    </m:sSup>
                    <m:r>
                      <a:rPr lang="sv-SE" sz="1600" b="0" i="1" smtClean="0">
                        <a:latin typeface="Cambria Math" panose="02040503050406030204" pitchFamily="18" charset="0"/>
                      </a:rPr>
                      <m:t>(</m:t>
                    </m:r>
                    <m:r>
                      <a:rPr lang="sv-SE" sz="1600" b="0" i="1" smtClean="0">
                        <a:latin typeface="Cambria Math" panose="02040503050406030204" pitchFamily="18" charset="0"/>
                      </a:rPr>
                      <m:t>𝑝</m:t>
                    </m:r>
                    <m:r>
                      <a:rPr lang="sv-SE" sz="1600" b="0" i="1" smtClean="0">
                        <a:latin typeface="Cambria Math" panose="02040503050406030204" pitchFamily="18" charset="0"/>
                      </a:rPr>
                      <m:t>)</m:t>
                    </m:r>
                  </m:oMath>
                </a14:m>
                <a:r>
                  <a:rPr lang="sv-SE" sz="1600" b="0" dirty="0"/>
                  <a:t> is a constant. Possibility</a:t>
                </a:r>
                <a:r>
                  <a:rPr lang="sv-SE" sz="1600" dirty="0"/>
                  <a:t> </a:t>
                </a:r>
                <a14:m>
                  <m:oMath xmlns:m="http://schemas.openxmlformats.org/officeDocument/2006/math">
                    <m:r>
                      <a:rPr lang="sv-SE" sz="1600" i="1">
                        <a:latin typeface="Cambria Math" panose="02040503050406030204" pitchFamily="18" charset="0"/>
                      </a:rPr>
                      <m:t>(</m:t>
                    </m:r>
                    <m:r>
                      <a:rPr lang="sv-SE" sz="1600" i="1">
                        <a:latin typeface="Cambria Math" panose="02040503050406030204" pitchFamily="18" charset="0"/>
                      </a:rPr>
                      <m:t>𝑝</m:t>
                    </m:r>
                    <m:r>
                      <a:rPr lang="sv-SE" sz="1600" i="1">
                        <a:latin typeface="Cambria Math" panose="02040503050406030204" pitchFamily="18" charset="0"/>
                      </a:rPr>
                      <m:t>)</m:t>
                    </m:r>
                  </m:oMath>
                </a14:m>
                <a:r>
                  <a:rPr lang="sv-SE" sz="1600" dirty="0"/>
                  <a:t> here is 0.95 </a:t>
                </a:r>
                <a:endParaRPr lang="sv-SE" sz="1600" b="0" dirty="0">
                  <a:latin typeface="Cambria Math" panose="02040503050406030204" pitchFamily="18" charset="0"/>
                  <a:ea typeface="Cambria Math" panose="02040503050406030204" pitchFamily="18" charset="0"/>
                </a:endParaRPr>
              </a:p>
              <a:p>
                <a:pPr>
                  <a:lnSpc>
                    <a:spcPct val="50000"/>
                  </a:lnSpc>
                  <a:spcBef>
                    <a:spcPts val="952"/>
                  </a:spcBef>
                </a:pPr>
                <a14:m>
                  <m:oMath xmlns:m="http://schemas.openxmlformats.org/officeDocument/2006/math">
                    <m:sSub>
                      <m:sSubPr>
                        <m:ctrlPr>
                          <a:rPr lang="sv-SE" sz="1600" b="0" i="1" smtClean="0">
                            <a:latin typeface="Cambria Math" panose="02040503050406030204" pitchFamily="18" charset="0"/>
                            <a:ea typeface="Cambria Math" panose="02040503050406030204" pitchFamily="18" charset="0"/>
                          </a:rPr>
                        </m:ctrlPr>
                      </m:sSubPr>
                      <m:e>
                        <m:r>
                          <m:rPr>
                            <m:sty m:val="p"/>
                          </m:rPr>
                          <a:rPr lang="sv-SE" sz="1600" b="0" i="0" smtClean="0">
                            <a:latin typeface="Cambria Math" panose="02040503050406030204" pitchFamily="18" charset="0"/>
                            <a:ea typeface="Cambria Math" panose="02040503050406030204" pitchFamily="18" charset="0"/>
                          </a:rPr>
                          <m:t>Σ</m:t>
                        </m:r>
                      </m:e>
                      <m:sub>
                        <m:r>
                          <a:rPr lang="sv-SE" sz="1600" b="0" i="1" smtClean="0">
                            <a:latin typeface="Cambria Math" panose="02040503050406030204" pitchFamily="18" charset="0"/>
                            <a:ea typeface="Cambria Math" panose="02040503050406030204" pitchFamily="18" charset="0"/>
                          </a:rPr>
                          <m:t>𝑥</m:t>
                        </m:r>
                      </m:sub>
                    </m:sSub>
                    <m:d>
                      <m:dPr>
                        <m:ctrlPr>
                          <a:rPr lang="sv-SE" sz="1600" b="0" i="1" smtClean="0">
                            <a:latin typeface="Cambria Math" panose="02040503050406030204" pitchFamily="18" charset="0"/>
                            <a:ea typeface="Cambria Math" panose="02040503050406030204" pitchFamily="18" charset="0"/>
                          </a:rPr>
                        </m:ctrlPr>
                      </m:dPr>
                      <m:e>
                        <m:r>
                          <a:rPr lang="sv-SE" sz="1600" b="0" i="1" smtClean="0">
                            <a:latin typeface="Cambria Math" panose="02040503050406030204" pitchFamily="18" charset="0"/>
                            <a:ea typeface="Cambria Math" panose="02040503050406030204" pitchFamily="18" charset="0"/>
                          </a:rPr>
                          <m:t>𝑘</m:t>
                        </m:r>
                      </m:e>
                    </m:d>
                  </m:oMath>
                </a14:m>
                <a:r>
                  <a:rPr lang="sv-SE" sz="1600" b="0" dirty="0">
                    <a:latin typeface="Cambria Math" panose="02040503050406030204" pitchFamily="18" charset="0"/>
                    <a:ea typeface="Cambria Math" panose="02040503050406030204" pitchFamily="18" charset="0"/>
                  </a:rPr>
                  <a:t> and feedback gain can be pre-computed to avoid non-convex issue</a:t>
                </a:r>
              </a:p>
            </p:txBody>
          </p:sp>
        </mc:Choice>
        <mc:Fallback xmlns="">
          <p:sp>
            <p:nvSpPr>
              <p:cNvPr id="27" name="TextBox 38">
                <a:extLst>
                  <a:ext uri="{FF2B5EF4-FFF2-40B4-BE49-F238E27FC236}">
                    <a16:creationId xmlns:a16="http://schemas.microsoft.com/office/drawing/2014/main" id="{1FA81F45-6DDD-AD31-7267-4B447F995CAD}"/>
                  </a:ext>
                </a:extLst>
              </p:cNvPr>
              <p:cNvSpPr txBox="1">
                <a:spLocks noRot="1" noChangeAspect="1" noMove="1" noResize="1" noEditPoints="1" noAdjustHandles="1" noChangeArrowheads="1" noChangeShapeType="1" noTextEdit="1"/>
              </p:cNvSpPr>
              <p:nvPr/>
            </p:nvSpPr>
            <p:spPr>
              <a:xfrm>
                <a:off x="5813206" y="4472239"/>
                <a:ext cx="6577575" cy="891654"/>
              </a:xfrm>
              <a:prstGeom prst="rect">
                <a:avLst/>
              </a:prstGeom>
              <a:blipFill>
                <a:blip r:embed="rId7"/>
                <a:stretch>
                  <a:fillRect l="-556" b="-7534"/>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90E107F7-DE7B-3065-13EC-BF7F51B3159E}"/>
              </a:ext>
            </a:extLst>
          </p:cNvPr>
          <p:cNvGrpSpPr/>
          <p:nvPr/>
        </p:nvGrpSpPr>
        <p:grpSpPr>
          <a:xfrm>
            <a:off x="6363177" y="3256786"/>
            <a:ext cx="2216460" cy="891654"/>
            <a:chOff x="6126660" y="3170934"/>
            <a:chExt cx="2412884" cy="1020257"/>
          </a:xfrm>
        </p:grpSpPr>
        <p:pic>
          <p:nvPicPr>
            <p:cNvPr id="22" name="Picture 16">
              <a:extLst>
                <a:ext uri="{FF2B5EF4-FFF2-40B4-BE49-F238E27FC236}">
                  <a16:creationId xmlns:a16="http://schemas.microsoft.com/office/drawing/2014/main" id="{26B397D7-641D-EAEA-5017-B5E46F07A21E}"/>
                </a:ext>
              </a:extLst>
            </p:cNvPr>
            <p:cNvPicPr>
              <a:picLocks noChangeAspect="1"/>
            </p:cNvPicPr>
            <p:nvPr/>
          </p:nvPicPr>
          <p:blipFill>
            <a:blip r:embed="rId8"/>
            <a:stretch>
              <a:fillRect/>
            </a:stretch>
          </p:blipFill>
          <p:spPr>
            <a:xfrm>
              <a:off x="6126660" y="3170934"/>
              <a:ext cx="1780493" cy="258733"/>
            </a:xfrm>
            <a:prstGeom prst="rect">
              <a:avLst/>
            </a:prstGeom>
          </p:spPr>
        </p:pic>
        <p:pic>
          <p:nvPicPr>
            <p:cNvPr id="23" name="Picture 23">
              <a:extLst>
                <a:ext uri="{FF2B5EF4-FFF2-40B4-BE49-F238E27FC236}">
                  <a16:creationId xmlns:a16="http://schemas.microsoft.com/office/drawing/2014/main" id="{5A224249-051C-376C-539F-F6CFE00BB800}"/>
                </a:ext>
              </a:extLst>
            </p:cNvPr>
            <p:cNvPicPr>
              <a:picLocks noChangeAspect="1"/>
            </p:cNvPicPr>
            <p:nvPr/>
          </p:nvPicPr>
          <p:blipFill>
            <a:blip r:embed="rId9"/>
            <a:stretch>
              <a:fillRect/>
            </a:stretch>
          </p:blipFill>
          <p:spPr>
            <a:xfrm>
              <a:off x="6147136" y="3460553"/>
              <a:ext cx="2392408" cy="263527"/>
            </a:xfrm>
            <a:prstGeom prst="rect">
              <a:avLst/>
            </a:prstGeom>
          </p:spPr>
        </p:pic>
        <p:pic>
          <p:nvPicPr>
            <p:cNvPr id="24" name="Picture 31">
              <a:extLst>
                <a:ext uri="{FF2B5EF4-FFF2-40B4-BE49-F238E27FC236}">
                  <a16:creationId xmlns:a16="http://schemas.microsoft.com/office/drawing/2014/main" id="{79E499E1-B112-7C7D-1561-AB8515382147}"/>
                </a:ext>
              </a:extLst>
            </p:cNvPr>
            <p:cNvPicPr>
              <a:picLocks noChangeAspect="1"/>
            </p:cNvPicPr>
            <p:nvPr/>
          </p:nvPicPr>
          <p:blipFill>
            <a:blip r:embed="rId10"/>
            <a:stretch>
              <a:fillRect/>
            </a:stretch>
          </p:blipFill>
          <p:spPr>
            <a:xfrm>
              <a:off x="6126660" y="3681078"/>
              <a:ext cx="2273416" cy="510113"/>
            </a:xfrm>
            <a:prstGeom prst="rect">
              <a:avLst/>
            </a:prstGeom>
          </p:spPr>
        </p:pic>
      </p:grpSp>
      <p:grpSp>
        <p:nvGrpSpPr>
          <p:cNvPr id="35" name="组合 34">
            <a:extLst>
              <a:ext uri="{FF2B5EF4-FFF2-40B4-BE49-F238E27FC236}">
                <a16:creationId xmlns:a16="http://schemas.microsoft.com/office/drawing/2014/main" id="{24749D73-42E1-2EF9-B800-90931B6E48A0}"/>
              </a:ext>
            </a:extLst>
          </p:cNvPr>
          <p:cNvGrpSpPr/>
          <p:nvPr/>
        </p:nvGrpSpPr>
        <p:grpSpPr>
          <a:xfrm>
            <a:off x="9762825" y="3158300"/>
            <a:ext cx="2161998" cy="1268180"/>
            <a:chOff x="8040019" y="4533100"/>
            <a:chExt cx="2664319" cy="1448247"/>
          </a:xfrm>
        </p:grpSpPr>
        <p:pic>
          <p:nvPicPr>
            <p:cNvPr id="2" name="Picture 26">
              <a:extLst>
                <a:ext uri="{FF2B5EF4-FFF2-40B4-BE49-F238E27FC236}">
                  <a16:creationId xmlns:a16="http://schemas.microsoft.com/office/drawing/2014/main" id="{2BDCB7E4-7382-7D4D-6005-89F4CDF2070D}"/>
                </a:ext>
              </a:extLst>
            </p:cNvPr>
            <p:cNvPicPr>
              <a:picLocks noChangeAspect="1"/>
            </p:cNvPicPr>
            <p:nvPr/>
          </p:nvPicPr>
          <p:blipFill rotWithShape="1">
            <a:blip r:embed="rId11"/>
            <a:srcRect l="45361"/>
            <a:stretch/>
          </p:blipFill>
          <p:spPr>
            <a:xfrm>
              <a:off x="9189203" y="5684770"/>
              <a:ext cx="1436752" cy="273463"/>
            </a:xfrm>
            <a:prstGeom prst="rect">
              <a:avLst/>
            </a:prstGeom>
          </p:spPr>
        </p:pic>
        <p:pic>
          <p:nvPicPr>
            <p:cNvPr id="3" name="Picture 27">
              <a:extLst>
                <a:ext uri="{FF2B5EF4-FFF2-40B4-BE49-F238E27FC236}">
                  <a16:creationId xmlns:a16="http://schemas.microsoft.com/office/drawing/2014/main" id="{6A6FC8EF-8255-959D-8F56-FF3463362E9B}"/>
                </a:ext>
              </a:extLst>
            </p:cNvPr>
            <p:cNvPicPr>
              <a:picLocks noChangeAspect="1"/>
            </p:cNvPicPr>
            <p:nvPr/>
          </p:nvPicPr>
          <p:blipFill>
            <a:blip r:embed="rId12"/>
            <a:stretch>
              <a:fillRect/>
            </a:stretch>
          </p:blipFill>
          <p:spPr>
            <a:xfrm>
              <a:off x="8045444" y="4533100"/>
              <a:ext cx="2658894" cy="459350"/>
            </a:xfrm>
            <a:prstGeom prst="rect">
              <a:avLst/>
            </a:prstGeom>
          </p:spPr>
        </p:pic>
        <p:pic>
          <p:nvPicPr>
            <p:cNvPr id="17" name="Picture 28">
              <a:extLst>
                <a:ext uri="{FF2B5EF4-FFF2-40B4-BE49-F238E27FC236}">
                  <a16:creationId xmlns:a16="http://schemas.microsoft.com/office/drawing/2014/main" id="{FF52DB96-D7D0-8D16-8678-1FD7862AAC0F}"/>
                </a:ext>
              </a:extLst>
            </p:cNvPr>
            <p:cNvPicPr>
              <a:picLocks noChangeAspect="1"/>
            </p:cNvPicPr>
            <p:nvPr/>
          </p:nvPicPr>
          <p:blipFill>
            <a:blip r:embed="rId13"/>
            <a:stretch>
              <a:fillRect/>
            </a:stretch>
          </p:blipFill>
          <p:spPr>
            <a:xfrm>
              <a:off x="8040019" y="4993874"/>
              <a:ext cx="1817630" cy="420555"/>
            </a:xfrm>
            <a:prstGeom prst="rect">
              <a:avLst/>
            </a:prstGeom>
          </p:spPr>
        </p:pic>
        <p:pic>
          <p:nvPicPr>
            <p:cNvPr id="18" name="Picture 30">
              <a:extLst>
                <a:ext uri="{FF2B5EF4-FFF2-40B4-BE49-F238E27FC236}">
                  <a16:creationId xmlns:a16="http://schemas.microsoft.com/office/drawing/2014/main" id="{58D56D93-7319-5D9C-4E3C-69CE5C32B192}"/>
                </a:ext>
              </a:extLst>
            </p:cNvPr>
            <p:cNvPicPr>
              <a:picLocks noChangeAspect="1"/>
            </p:cNvPicPr>
            <p:nvPr/>
          </p:nvPicPr>
          <p:blipFill>
            <a:blip r:embed="rId14"/>
            <a:stretch>
              <a:fillRect/>
            </a:stretch>
          </p:blipFill>
          <p:spPr>
            <a:xfrm>
              <a:off x="8089454" y="5423225"/>
              <a:ext cx="2465706" cy="304959"/>
            </a:xfrm>
            <a:prstGeom prst="rect">
              <a:avLst/>
            </a:prstGeom>
          </p:spPr>
        </p:pic>
        <p:pic>
          <p:nvPicPr>
            <p:cNvPr id="28" name="Picture 4">
              <a:extLst>
                <a:ext uri="{FF2B5EF4-FFF2-40B4-BE49-F238E27FC236}">
                  <a16:creationId xmlns:a16="http://schemas.microsoft.com/office/drawing/2014/main" id="{DF7544C2-B9E7-85BC-8FA1-D6D433F5F52A}"/>
                </a:ext>
              </a:extLst>
            </p:cNvPr>
            <p:cNvPicPr>
              <a:picLocks noChangeAspect="1"/>
            </p:cNvPicPr>
            <p:nvPr/>
          </p:nvPicPr>
          <p:blipFill rotWithShape="1">
            <a:blip r:embed="rId11"/>
            <a:srcRect r="56330" b="10585"/>
            <a:stretch/>
          </p:blipFill>
          <p:spPr>
            <a:xfrm>
              <a:off x="8089454" y="5736833"/>
              <a:ext cx="1148327" cy="244514"/>
            </a:xfrm>
            <a:prstGeom prst="rect">
              <a:avLst/>
            </a:prstGeom>
          </p:spPr>
        </p:pic>
      </p:grpSp>
      <p:pic>
        <p:nvPicPr>
          <p:cNvPr id="29" name="Picture 2" descr="Swedish Chamber of Commerce | Volvo Group">
            <a:extLst>
              <a:ext uri="{FF2B5EF4-FFF2-40B4-BE49-F238E27FC236}">
                <a16:creationId xmlns:a16="http://schemas.microsoft.com/office/drawing/2014/main" id="{1134E371-2BED-41B2-8656-748F43EC06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EFE06D6F-56B8-47A9-CB05-94B29F040D11}"/>
              </a:ext>
            </a:extLst>
          </p:cNvPr>
          <p:cNvPicPr>
            <a:picLocks noChangeAspect="1"/>
          </p:cNvPicPr>
          <p:nvPr/>
        </p:nvPicPr>
        <p:blipFill rotWithShape="1">
          <a:blip r:embed="rId16"/>
          <a:srcRect l="1776" t="20315" r="5240" b="5912"/>
          <a:stretch/>
        </p:blipFill>
        <p:spPr>
          <a:xfrm>
            <a:off x="11396417" y="-6850"/>
            <a:ext cx="795584" cy="800040"/>
          </a:xfrm>
          <a:prstGeom prst="rect">
            <a:avLst/>
          </a:prstGeom>
        </p:spPr>
      </p:pic>
    </p:spTree>
    <p:extLst>
      <p:ext uri="{BB962C8B-B14F-4D97-AF65-F5344CB8AC3E}">
        <p14:creationId xmlns:p14="http://schemas.microsoft.com/office/powerpoint/2010/main" val="1723471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15A37BF3-B488-7B31-C316-2F07B5723346}"/>
              </a:ext>
            </a:extLst>
          </p:cNvPr>
          <p:cNvPicPr>
            <a:picLocks noChangeAspect="1"/>
          </p:cNvPicPr>
          <p:nvPr/>
        </p:nvPicPr>
        <p:blipFill>
          <a:blip r:embed="rId2"/>
          <a:stretch>
            <a:fillRect/>
          </a:stretch>
        </p:blipFill>
        <p:spPr>
          <a:xfrm>
            <a:off x="5485800" y="285069"/>
            <a:ext cx="1219306" cy="91448"/>
          </a:xfrm>
          <a:prstGeom prst="rect">
            <a:avLst/>
          </a:prstGeom>
        </p:spPr>
      </p:pic>
      <p:sp>
        <p:nvSpPr>
          <p:cNvPr id="20" name="Footer Placeholder 3">
            <a:extLst>
              <a:ext uri="{FF2B5EF4-FFF2-40B4-BE49-F238E27FC236}">
                <a16:creationId xmlns:a16="http://schemas.microsoft.com/office/drawing/2014/main" id="{CCACB2F7-B022-A0AF-3F91-60B8E55E2D98}"/>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sp>
        <p:nvSpPr>
          <p:cNvPr id="21" name="Flowchart: Process 3">
            <a:extLst>
              <a:ext uri="{FF2B5EF4-FFF2-40B4-BE49-F238E27FC236}">
                <a16:creationId xmlns:a16="http://schemas.microsoft.com/office/drawing/2014/main" id="{CC54608D-79A9-6DEB-CE8B-8F3DC64DE4CD}"/>
              </a:ext>
            </a:extLst>
          </p:cNvPr>
          <p:cNvSpPr/>
          <p:nvPr/>
        </p:nvSpPr>
        <p:spPr>
          <a:xfrm>
            <a:off x="257174" y="602581"/>
            <a:ext cx="3552826"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dirty="0">
                <a:solidFill>
                  <a:schemeClr val="bg1"/>
                </a:solidFill>
              </a:rPr>
              <a:t>S</a:t>
            </a:r>
            <a:r>
              <a:rPr lang="en-US" dirty="0">
                <a:solidFill>
                  <a:schemeClr val="bg1"/>
                </a:solidFill>
              </a:rPr>
              <a:t>MPC  Controller Constraints</a:t>
            </a:r>
            <a:endParaRPr lang="sv-SE" dirty="0">
              <a:solidFill>
                <a:schemeClr val="bg1"/>
              </a:solidFill>
            </a:endParaRPr>
          </a:p>
        </p:txBody>
      </p:sp>
      <p:sp>
        <p:nvSpPr>
          <p:cNvPr id="22" name="文本框 21">
            <a:extLst>
              <a:ext uri="{FF2B5EF4-FFF2-40B4-BE49-F238E27FC236}">
                <a16:creationId xmlns:a16="http://schemas.microsoft.com/office/drawing/2014/main" id="{E53EC0BE-F5F6-6899-2744-65F81B652473}"/>
              </a:ext>
            </a:extLst>
          </p:cNvPr>
          <p:cNvSpPr txBox="1"/>
          <p:nvPr/>
        </p:nvSpPr>
        <p:spPr>
          <a:xfrm>
            <a:off x="601980" y="1791837"/>
            <a:ext cx="2498500" cy="307777"/>
          </a:xfrm>
          <a:prstGeom prst="rect">
            <a:avLst/>
          </a:prstGeom>
          <a:noFill/>
        </p:spPr>
        <p:txBody>
          <a:bodyPr wrap="square">
            <a:spAutoFit/>
          </a:bodyPr>
          <a:lstStyle/>
          <a:p>
            <a:r>
              <a:rPr lang="en-US" altLang="zh-CN" sz="1400" b="1" u="sng" dirty="0">
                <a:cs typeface="Times New Roman" panose="02020603050405020304" pitchFamily="18" charset="0"/>
              </a:rPr>
              <a:t>Trailing Constraints:</a:t>
            </a:r>
            <a:endParaRPr lang="zh-CN" altLang="en-US" sz="1400" b="1" u="sng" dirty="0">
              <a:cs typeface="Times New Roman" panose="02020603050405020304" pitchFamily="18" charset="0"/>
            </a:endParaRPr>
          </a:p>
        </p:txBody>
      </p:sp>
      <p:sp>
        <p:nvSpPr>
          <p:cNvPr id="23" name="文本框 22">
            <a:extLst>
              <a:ext uri="{FF2B5EF4-FFF2-40B4-BE49-F238E27FC236}">
                <a16:creationId xmlns:a16="http://schemas.microsoft.com/office/drawing/2014/main" id="{C9078947-DD29-5A13-4B89-7C96F7D9070A}"/>
              </a:ext>
            </a:extLst>
          </p:cNvPr>
          <p:cNvSpPr txBox="1"/>
          <p:nvPr/>
        </p:nvSpPr>
        <p:spPr>
          <a:xfrm>
            <a:off x="601980" y="3372296"/>
            <a:ext cx="2498500" cy="307777"/>
          </a:xfrm>
          <a:prstGeom prst="rect">
            <a:avLst/>
          </a:prstGeom>
          <a:noFill/>
        </p:spPr>
        <p:txBody>
          <a:bodyPr wrap="square">
            <a:spAutoFit/>
          </a:bodyPr>
          <a:lstStyle/>
          <a:p>
            <a:r>
              <a:rPr lang="en-US" altLang="zh-CN" sz="1400" b="1" u="sng" dirty="0">
                <a:cs typeface="Times New Roman" panose="02020603050405020304" pitchFamily="18" charset="0"/>
              </a:rPr>
              <a:t>Lane changing Constraints:</a:t>
            </a:r>
            <a:endParaRPr lang="zh-CN" altLang="en-US" sz="1400" b="1" u="sng" dirty="0">
              <a:cs typeface="Times New Roman" panose="02020603050405020304" pitchFamily="18" charset="0"/>
            </a:endParaRPr>
          </a:p>
        </p:txBody>
      </p:sp>
      <p:pic>
        <p:nvPicPr>
          <p:cNvPr id="28" name="图片 27" descr="图示&#10;&#10;描述已自动生成">
            <a:extLst>
              <a:ext uri="{FF2B5EF4-FFF2-40B4-BE49-F238E27FC236}">
                <a16:creationId xmlns:a16="http://schemas.microsoft.com/office/drawing/2014/main" id="{61843A47-8A83-9631-6D6E-A2F320C78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454" y="5079804"/>
            <a:ext cx="4505874" cy="1368519"/>
          </a:xfrm>
          <a:prstGeom prst="rect">
            <a:avLst/>
          </a:prstGeom>
        </p:spPr>
      </p:pic>
      <p:pic>
        <p:nvPicPr>
          <p:cNvPr id="30" name="图片 29" descr="图示&#10;&#10;描述已自动生成">
            <a:extLst>
              <a:ext uri="{FF2B5EF4-FFF2-40B4-BE49-F238E27FC236}">
                <a16:creationId xmlns:a16="http://schemas.microsoft.com/office/drawing/2014/main" id="{D6793D9D-4027-8428-E9A8-1D7BB2EC0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278" y="2089539"/>
            <a:ext cx="4463981" cy="1356313"/>
          </a:xfrm>
          <a:prstGeom prst="rect">
            <a:avLst/>
          </a:prstGeom>
        </p:spPr>
      </p:pic>
      <p:pic>
        <p:nvPicPr>
          <p:cNvPr id="32" name="图片 31" descr="图形用户界面, 应用程序&#10;&#10;描述已自动生成">
            <a:extLst>
              <a:ext uri="{FF2B5EF4-FFF2-40B4-BE49-F238E27FC236}">
                <a16:creationId xmlns:a16="http://schemas.microsoft.com/office/drawing/2014/main" id="{621DD610-4168-9F45-DC0A-2E48931B45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454" y="3670603"/>
            <a:ext cx="4512698" cy="1363654"/>
          </a:xfrm>
          <a:prstGeom prst="rect">
            <a:avLst/>
          </a:prstGeom>
        </p:spPr>
      </p:pic>
      <p:pic>
        <p:nvPicPr>
          <p:cNvPr id="36" name="图片 35">
            <a:extLst>
              <a:ext uri="{FF2B5EF4-FFF2-40B4-BE49-F238E27FC236}">
                <a16:creationId xmlns:a16="http://schemas.microsoft.com/office/drawing/2014/main" id="{A19F1FD1-4CF8-0877-6C4E-EBD500A55A1D}"/>
              </a:ext>
            </a:extLst>
          </p:cNvPr>
          <p:cNvPicPr>
            <a:picLocks noChangeAspect="1"/>
          </p:cNvPicPr>
          <p:nvPr/>
        </p:nvPicPr>
        <p:blipFill>
          <a:blip r:embed="rId6"/>
          <a:stretch>
            <a:fillRect/>
          </a:stretch>
        </p:blipFill>
        <p:spPr>
          <a:xfrm>
            <a:off x="6436764" y="2979063"/>
            <a:ext cx="5724368" cy="347321"/>
          </a:xfrm>
          <a:prstGeom prst="rect">
            <a:avLst/>
          </a:prstGeom>
        </p:spPr>
      </p:pic>
      <p:grpSp>
        <p:nvGrpSpPr>
          <p:cNvPr id="41" name="组合 40">
            <a:extLst>
              <a:ext uri="{FF2B5EF4-FFF2-40B4-BE49-F238E27FC236}">
                <a16:creationId xmlns:a16="http://schemas.microsoft.com/office/drawing/2014/main" id="{D284A668-D794-69A6-3A9A-A312DB46AEA3}"/>
              </a:ext>
            </a:extLst>
          </p:cNvPr>
          <p:cNvGrpSpPr/>
          <p:nvPr/>
        </p:nvGrpSpPr>
        <p:grpSpPr>
          <a:xfrm>
            <a:off x="6434266" y="4447743"/>
            <a:ext cx="4953538" cy="2124008"/>
            <a:chOff x="6195726" y="3740305"/>
            <a:chExt cx="4953538" cy="2124008"/>
          </a:xfrm>
        </p:grpSpPr>
        <p:pic>
          <p:nvPicPr>
            <p:cNvPr id="38" name="图片 37">
              <a:extLst>
                <a:ext uri="{FF2B5EF4-FFF2-40B4-BE49-F238E27FC236}">
                  <a16:creationId xmlns:a16="http://schemas.microsoft.com/office/drawing/2014/main" id="{7E8244EF-7CDB-39F9-F8C6-17505D48874C}"/>
                </a:ext>
              </a:extLst>
            </p:cNvPr>
            <p:cNvPicPr>
              <a:picLocks noChangeAspect="1"/>
            </p:cNvPicPr>
            <p:nvPr/>
          </p:nvPicPr>
          <p:blipFill>
            <a:blip r:embed="rId7"/>
            <a:stretch>
              <a:fillRect/>
            </a:stretch>
          </p:blipFill>
          <p:spPr>
            <a:xfrm>
              <a:off x="6195726" y="3740305"/>
              <a:ext cx="4536569" cy="1712332"/>
            </a:xfrm>
            <a:prstGeom prst="rect">
              <a:avLst/>
            </a:prstGeom>
          </p:spPr>
        </p:pic>
        <p:pic>
          <p:nvPicPr>
            <p:cNvPr id="40" name="图片 39">
              <a:extLst>
                <a:ext uri="{FF2B5EF4-FFF2-40B4-BE49-F238E27FC236}">
                  <a16:creationId xmlns:a16="http://schemas.microsoft.com/office/drawing/2014/main" id="{A968F99A-E085-44AA-CD08-B0C3C42D1C3C}"/>
                </a:ext>
              </a:extLst>
            </p:cNvPr>
            <p:cNvPicPr>
              <a:picLocks noChangeAspect="1"/>
            </p:cNvPicPr>
            <p:nvPr/>
          </p:nvPicPr>
          <p:blipFill>
            <a:blip r:embed="rId8"/>
            <a:stretch>
              <a:fillRect/>
            </a:stretch>
          </p:blipFill>
          <p:spPr>
            <a:xfrm>
              <a:off x="6253422" y="5566927"/>
              <a:ext cx="4895842" cy="297386"/>
            </a:xfrm>
            <a:prstGeom prst="rect">
              <a:avLst/>
            </a:prstGeom>
          </p:spPr>
        </p:pic>
      </p:grpSp>
      <p:sp>
        <p:nvSpPr>
          <p:cNvPr id="42" name="文本框 41">
            <a:extLst>
              <a:ext uri="{FF2B5EF4-FFF2-40B4-BE49-F238E27FC236}">
                <a16:creationId xmlns:a16="http://schemas.microsoft.com/office/drawing/2014/main" id="{471A8A50-CD24-0198-D1F4-A39C8280D2A9}"/>
              </a:ext>
            </a:extLst>
          </p:cNvPr>
          <p:cNvSpPr txBox="1"/>
          <p:nvPr/>
        </p:nvSpPr>
        <p:spPr>
          <a:xfrm>
            <a:off x="6292507" y="2050206"/>
            <a:ext cx="2498500" cy="307777"/>
          </a:xfrm>
          <a:prstGeom prst="rect">
            <a:avLst/>
          </a:prstGeom>
          <a:noFill/>
        </p:spPr>
        <p:txBody>
          <a:bodyPr wrap="square">
            <a:spAutoFit/>
          </a:bodyPr>
          <a:lstStyle/>
          <a:p>
            <a:r>
              <a:rPr lang="en-US" altLang="zh-CN" sz="1400" b="1" u="sng" dirty="0">
                <a:cs typeface="Times New Roman" panose="02020603050405020304" pitchFamily="18" charset="0"/>
              </a:rPr>
              <a:t>Initial Constraints:</a:t>
            </a:r>
            <a:endParaRPr lang="zh-CN" altLang="en-US" sz="1400" b="1" u="sng" dirty="0">
              <a:cs typeface="Times New Roman" panose="02020603050405020304" pitchFamily="18" charset="0"/>
            </a:endParaRPr>
          </a:p>
        </p:txBody>
      </p:sp>
      <p:sp>
        <p:nvSpPr>
          <p:cNvPr id="43" name="文本框 42">
            <a:extLst>
              <a:ext uri="{FF2B5EF4-FFF2-40B4-BE49-F238E27FC236}">
                <a16:creationId xmlns:a16="http://schemas.microsoft.com/office/drawing/2014/main" id="{6FCE7975-09D5-4F2B-C440-626CCE277E1F}"/>
              </a:ext>
            </a:extLst>
          </p:cNvPr>
          <p:cNvSpPr txBox="1"/>
          <p:nvPr/>
        </p:nvSpPr>
        <p:spPr>
          <a:xfrm>
            <a:off x="6274981" y="2652435"/>
            <a:ext cx="2498500" cy="307777"/>
          </a:xfrm>
          <a:prstGeom prst="rect">
            <a:avLst/>
          </a:prstGeom>
          <a:noFill/>
        </p:spPr>
        <p:txBody>
          <a:bodyPr wrap="square">
            <a:spAutoFit/>
          </a:bodyPr>
          <a:lstStyle/>
          <a:p>
            <a:r>
              <a:rPr lang="en-US" altLang="zh-CN" sz="1400" b="1" u="sng" dirty="0">
                <a:cs typeface="Times New Roman" panose="02020603050405020304" pitchFamily="18" charset="0"/>
              </a:rPr>
              <a:t>Constraints with SMPC:</a:t>
            </a:r>
            <a:endParaRPr lang="zh-CN" altLang="en-US" sz="1400" b="1" u="sng" dirty="0">
              <a:cs typeface="Times New Roman" panose="02020603050405020304" pitchFamily="18" charset="0"/>
            </a:endParaRPr>
          </a:p>
        </p:txBody>
      </p:sp>
      <p:sp>
        <p:nvSpPr>
          <p:cNvPr id="44" name="文本框 43">
            <a:extLst>
              <a:ext uri="{FF2B5EF4-FFF2-40B4-BE49-F238E27FC236}">
                <a16:creationId xmlns:a16="http://schemas.microsoft.com/office/drawing/2014/main" id="{A1E98270-081F-9851-E43B-1645C14F1D22}"/>
              </a:ext>
            </a:extLst>
          </p:cNvPr>
          <p:cNvSpPr txBox="1"/>
          <p:nvPr/>
        </p:nvSpPr>
        <p:spPr>
          <a:xfrm>
            <a:off x="6274981" y="3581371"/>
            <a:ext cx="2498500" cy="307777"/>
          </a:xfrm>
          <a:prstGeom prst="rect">
            <a:avLst/>
          </a:prstGeom>
          <a:noFill/>
        </p:spPr>
        <p:txBody>
          <a:bodyPr wrap="square">
            <a:spAutoFit/>
          </a:bodyPr>
          <a:lstStyle/>
          <a:p>
            <a:r>
              <a:rPr lang="en-US" altLang="zh-CN" sz="1400" b="1" u="sng" dirty="0">
                <a:cs typeface="Times New Roman" panose="02020603050405020304" pitchFamily="18" charset="0"/>
              </a:rPr>
              <a:t>Initial Constraints:</a:t>
            </a:r>
            <a:endParaRPr lang="zh-CN" altLang="en-US" sz="1400" b="1" u="sng" dirty="0">
              <a:cs typeface="Times New Roman" panose="02020603050405020304" pitchFamily="18" charset="0"/>
            </a:endParaRPr>
          </a:p>
        </p:txBody>
      </p:sp>
      <p:sp>
        <p:nvSpPr>
          <p:cNvPr id="45" name="文本框 44">
            <a:extLst>
              <a:ext uri="{FF2B5EF4-FFF2-40B4-BE49-F238E27FC236}">
                <a16:creationId xmlns:a16="http://schemas.microsoft.com/office/drawing/2014/main" id="{BD667017-3398-9515-CC2F-2AB460D883E0}"/>
              </a:ext>
            </a:extLst>
          </p:cNvPr>
          <p:cNvSpPr txBox="1"/>
          <p:nvPr/>
        </p:nvSpPr>
        <p:spPr>
          <a:xfrm>
            <a:off x="6292507" y="4186720"/>
            <a:ext cx="2663279" cy="307777"/>
          </a:xfrm>
          <a:prstGeom prst="rect">
            <a:avLst/>
          </a:prstGeom>
          <a:noFill/>
        </p:spPr>
        <p:txBody>
          <a:bodyPr wrap="square">
            <a:spAutoFit/>
          </a:bodyPr>
          <a:lstStyle/>
          <a:p>
            <a:r>
              <a:rPr lang="en-US" altLang="zh-CN" sz="1400" b="1" u="sng" dirty="0">
                <a:cs typeface="Times New Roman" panose="02020603050405020304" pitchFamily="18" charset="0"/>
              </a:rPr>
              <a:t>Constraints with SMPC:</a:t>
            </a:r>
            <a:endParaRPr lang="zh-CN" altLang="en-US" sz="1400" b="1" u="sng" dirty="0">
              <a:cs typeface="Times New Roman" panose="02020603050405020304" pitchFamily="18" charset="0"/>
            </a:endParaRPr>
          </a:p>
        </p:txBody>
      </p:sp>
      <p:pic>
        <p:nvPicPr>
          <p:cNvPr id="46" name="图片 45">
            <a:extLst>
              <a:ext uri="{FF2B5EF4-FFF2-40B4-BE49-F238E27FC236}">
                <a16:creationId xmlns:a16="http://schemas.microsoft.com/office/drawing/2014/main" id="{66D1FC07-4724-A214-53AF-DE3DA05E1E57}"/>
              </a:ext>
            </a:extLst>
          </p:cNvPr>
          <p:cNvPicPr>
            <a:picLocks noChangeAspect="1"/>
          </p:cNvPicPr>
          <p:nvPr/>
        </p:nvPicPr>
        <p:blipFill>
          <a:blip r:embed="rId9"/>
          <a:stretch>
            <a:fillRect/>
          </a:stretch>
        </p:blipFill>
        <p:spPr>
          <a:xfrm>
            <a:off x="6434266" y="3899316"/>
            <a:ext cx="4073172" cy="306015"/>
          </a:xfrm>
          <a:prstGeom prst="rect">
            <a:avLst/>
          </a:prstGeom>
        </p:spPr>
      </p:pic>
      <p:pic>
        <p:nvPicPr>
          <p:cNvPr id="47" name="图片 46">
            <a:extLst>
              <a:ext uri="{FF2B5EF4-FFF2-40B4-BE49-F238E27FC236}">
                <a16:creationId xmlns:a16="http://schemas.microsoft.com/office/drawing/2014/main" id="{12688963-7A7F-4418-C61B-B071BD4F243C}"/>
              </a:ext>
            </a:extLst>
          </p:cNvPr>
          <p:cNvPicPr>
            <a:picLocks noChangeAspect="1"/>
          </p:cNvPicPr>
          <p:nvPr/>
        </p:nvPicPr>
        <p:blipFill>
          <a:blip r:embed="rId10"/>
          <a:stretch>
            <a:fillRect/>
          </a:stretch>
        </p:blipFill>
        <p:spPr>
          <a:xfrm>
            <a:off x="6434266" y="2364896"/>
            <a:ext cx="4463981" cy="281574"/>
          </a:xfrm>
          <a:prstGeom prst="rect">
            <a:avLst/>
          </a:prstGeom>
        </p:spPr>
      </p:pic>
      <p:pic>
        <p:nvPicPr>
          <p:cNvPr id="3" name="图片 2">
            <a:extLst>
              <a:ext uri="{FF2B5EF4-FFF2-40B4-BE49-F238E27FC236}">
                <a16:creationId xmlns:a16="http://schemas.microsoft.com/office/drawing/2014/main" id="{598ED765-9E1F-F2AB-31A5-8ED378D11D8E}"/>
              </a:ext>
            </a:extLst>
          </p:cNvPr>
          <p:cNvPicPr>
            <a:picLocks noChangeAspect="1"/>
          </p:cNvPicPr>
          <p:nvPr/>
        </p:nvPicPr>
        <p:blipFill>
          <a:blip r:embed="rId11"/>
          <a:stretch>
            <a:fillRect/>
          </a:stretch>
        </p:blipFill>
        <p:spPr>
          <a:xfrm>
            <a:off x="3542069" y="1331852"/>
            <a:ext cx="4696380" cy="519289"/>
          </a:xfrm>
          <a:prstGeom prst="rect">
            <a:avLst/>
          </a:prstGeom>
        </p:spPr>
      </p:pic>
      <p:sp>
        <p:nvSpPr>
          <p:cNvPr id="4" name="文本框 3">
            <a:extLst>
              <a:ext uri="{FF2B5EF4-FFF2-40B4-BE49-F238E27FC236}">
                <a16:creationId xmlns:a16="http://schemas.microsoft.com/office/drawing/2014/main" id="{15DB574B-80A1-8750-A95C-859CF2C3FF2D}"/>
              </a:ext>
            </a:extLst>
          </p:cNvPr>
          <p:cNvSpPr txBox="1"/>
          <p:nvPr/>
        </p:nvSpPr>
        <p:spPr>
          <a:xfrm>
            <a:off x="601980" y="1060950"/>
            <a:ext cx="2498500" cy="307777"/>
          </a:xfrm>
          <a:prstGeom prst="rect">
            <a:avLst/>
          </a:prstGeom>
          <a:noFill/>
        </p:spPr>
        <p:txBody>
          <a:bodyPr wrap="square">
            <a:spAutoFit/>
          </a:bodyPr>
          <a:lstStyle/>
          <a:p>
            <a:r>
              <a:rPr lang="en-US" altLang="zh-CN" sz="1400" b="1" u="sng" dirty="0">
                <a:cs typeface="Times New Roman" panose="02020603050405020304" pitchFamily="18" charset="0"/>
              </a:rPr>
              <a:t>State and Input Constraints:</a:t>
            </a:r>
            <a:endParaRPr lang="zh-CN" altLang="en-US" sz="1400" b="1" u="sng" dirty="0">
              <a:cs typeface="Times New Roman" panose="02020603050405020304" pitchFamily="18" charset="0"/>
            </a:endParaRPr>
          </a:p>
        </p:txBody>
      </p:sp>
      <p:pic>
        <p:nvPicPr>
          <p:cNvPr id="2" name="Picture 2" descr="Swedish Chamber of Commerce | Volvo Group">
            <a:extLst>
              <a:ext uri="{FF2B5EF4-FFF2-40B4-BE49-F238E27FC236}">
                <a16:creationId xmlns:a16="http://schemas.microsoft.com/office/drawing/2014/main" id="{DB945931-AC33-FB57-4AAE-733DDF834A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34EE024-1B7D-47B8-1A6A-FC59532EBB9A}"/>
              </a:ext>
            </a:extLst>
          </p:cNvPr>
          <p:cNvPicPr>
            <a:picLocks noChangeAspect="1"/>
          </p:cNvPicPr>
          <p:nvPr/>
        </p:nvPicPr>
        <p:blipFill rotWithShape="1">
          <a:blip r:embed="rId13"/>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3309181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19EC88-72F3-2512-FC64-4D6BB3B327F5}"/>
              </a:ext>
            </a:extLst>
          </p:cNvPr>
          <p:cNvPicPr>
            <a:picLocks noChangeAspect="1"/>
          </p:cNvPicPr>
          <p:nvPr/>
        </p:nvPicPr>
        <p:blipFill>
          <a:blip r:embed="rId2"/>
          <a:stretch>
            <a:fillRect/>
          </a:stretch>
        </p:blipFill>
        <p:spPr>
          <a:xfrm>
            <a:off x="5485800" y="285069"/>
            <a:ext cx="1219306" cy="91448"/>
          </a:xfrm>
          <a:prstGeom prst="rect">
            <a:avLst/>
          </a:prstGeom>
        </p:spPr>
      </p:pic>
      <p:sp>
        <p:nvSpPr>
          <p:cNvPr id="5" name="Footer Placeholder 3">
            <a:extLst>
              <a:ext uri="{FF2B5EF4-FFF2-40B4-BE49-F238E27FC236}">
                <a16:creationId xmlns:a16="http://schemas.microsoft.com/office/drawing/2014/main" id="{A51BB4F9-4E20-2D14-953E-E39C99511342}"/>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sp>
        <p:nvSpPr>
          <p:cNvPr id="6" name="Flowchart: Process 3">
            <a:extLst>
              <a:ext uri="{FF2B5EF4-FFF2-40B4-BE49-F238E27FC236}">
                <a16:creationId xmlns:a16="http://schemas.microsoft.com/office/drawing/2014/main" id="{B79E7C65-4A10-F9FE-E264-FA44D99A843A}"/>
              </a:ext>
            </a:extLst>
          </p:cNvPr>
          <p:cNvSpPr/>
          <p:nvPr/>
        </p:nvSpPr>
        <p:spPr>
          <a:xfrm>
            <a:off x="257174" y="602581"/>
            <a:ext cx="3552826"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v-SE" dirty="0">
                <a:solidFill>
                  <a:schemeClr val="bg1"/>
                </a:solidFill>
              </a:rPr>
              <a:t>S</a:t>
            </a:r>
            <a:r>
              <a:rPr lang="en-US" dirty="0">
                <a:solidFill>
                  <a:schemeClr val="bg1"/>
                </a:solidFill>
              </a:rPr>
              <a:t>MPC  Controller Constraints</a:t>
            </a:r>
            <a:endParaRPr lang="sv-SE" dirty="0">
              <a:solidFill>
                <a:schemeClr val="bg1"/>
              </a:solidFill>
            </a:endParaRPr>
          </a:p>
        </p:txBody>
      </p:sp>
      <p:grpSp>
        <p:nvGrpSpPr>
          <p:cNvPr id="9" name="Group 8">
            <a:extLst>
              <a:ext uri="{FF2B5EF4-FFF2-40B4-BE49-F238E27FC236}">
                <a16:creationId xmlns:a16="http://schemas.microsoft.com/office/drawing/2014/main" id="{FC62CBC2-2D7A-8BB8-2738-7098268FCE97}"/>
              </a:ext>
            </a:extLst>
          </p:cNvPr>
          <p:cNvGrpSpPr/>
          <p:nvPr/>
        </p:nvGrpSpPr>
        <p:grpSpPr>
          <a:xfrm>
            <a:off x="724379" y="1076096"/>
            <a:ext cx="10703552" cy="5276560"/>
            <a:chOff x="724379" y="1076096"/>
            <a:chExt cx="10703552" cy="5276560"/>
          </a:xfrm>
        </p:grpSpPr>
        <p:pic>
          <p:nvPicPr>
            <p:cNvPr id="23" name="图片 22" descr="图表&#10;&#10;中度可信度描述已自动生成">
              <a:extLst>
                <a:ext uri="{FF2B5EF4-FFF2-40B4-BE49-F238E27FC236}">
                  <a16:creationId xmlns:a16="http://schemas.microsoft.com/office/drawing/2014/main" id="{F8CC1843-60C6-4CA3-6E30-60232DE37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278" y="1076096"/>
              <a:ext cx="5377456" cy="2688728"/>
            </a:xfrm>
            <a:prstGeom prst="rect">
              <a:avLst/>
            </a:prstGeom>
          </p:spPr>
        </p:pic>
        <p:grpSp>
          <p:nvGrpSpPr>
            <p:cNvPr id="7" name="Group 6">
              <a:extLst>
                <a:ext uri="{FF2B5EF4-FFF2-40B4-BE49-F238E27FC236}">
                  <a16:creationId xmlns:a16="http://schemas.microsoft.com/office/drawing/2014/main" id="{A6CAE581-AB45-20B5-A9D0-B07708F4EDF2}"/>
                </a:ext>
              </a:extLst>
            </p:cNvPr>
            <p:cNvGrpSpPr/>
            <p:nvPr/>
          </p:nvGrpSpPr>
          <p:grpSpPr>
            <a:xfrm>
              <a:off x="724379" y="1318330"/>
              <a:ext cx="10703552" cy="5034326"/>
              <a:chOff x="724379" y="1318330"/>
              <a:chExt cx="10703552" cy="5034326"/>
            </a:xfrm>
          </p:grpSpPr>
          <p:grpSp>
            <p:nvGrpSpPr>
              <p:cNvPr id="19" name="组合 18">
                <a:extLst>
                  <a:ext uri="{FF2B5EF4-FFF2-40B4-BE49-F238E27FC236}">
                    <a16:creationId xmlns:a16="http://schemas.microsoft.com/office/drawing/2014/main" id="{256D9CF5-EB55-7982-58AC-DA6D2681AAF5}"/>
                  </a:ext>
                </a:extLst>
              </p:cNvPr>
              <p:cNvGrpSpPr/>
              <p:nvPr/>
            </p:nvGrpSpPr>
            <p:grpSpPr>
              <a:xfrm>
                <a:off x="724379" y="1355637"/>
                <a:ext cx="4872258" cy="4832927"/>
                <a:chOff x="613542" y="1383163"/>
                <a:chExt cx="4872258" cy="4832927"/>
              </a:xfrm>
            </p:grpSpPr>
            <p:pic>
              <p:nvPicPr>
                <p:cNvPr id="8" name="图片 7" descr="图形用户界面, 应用程序, Excel&#10;&#10;描述已自动生成">
                  <a:extLst>
                    <a:ext uri="{FF2B5EF4-FFF2-40B4-BE49-F238E27FC236}">
                      <a16:creationId xmlns:a16="http://schemas.microsoft.com/office/drawing/2014/main" id="{B6B46F8A-6C91-B3C2-02B4-0EE3999F5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1862" y="1383163"/>
                  <a:ext cx="2417557" cy="1611704"/>
                </a:xfrm>
                <a:prstGeom prst="rect">
                  <a:avLst/>
                </a:prstGeom>
              </p:spPr>
            </p:pic>
            <p:pic>
              <p:nvPicPr>
                <p:cNvPr id="10" name="图片 9" descr="图形用户界面, 图表, 应用程序&#10;&#10;描述已自动生成">
                  <a:extLst>
                    <a:ext uri="{FF2B5EF4-FFF2-40B4-BE49-F238E27FC236}">
                      <a16:creationId xmlns:a16="http://schemas.microsoft.com/office/drawing/2014/main" id="{ACB647C0-2A2E-0C08-6FD1-5E30ABE83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09" y="1383163"/>
                  <a:ext cx="2417556" cy="1611704"/>
                </a:xfrm>
                <a:prstGeom prst="rect">
                  <a:avLst/>
                </a:prstGeom>
              </p:spPr>
            </p:pic>
            <p:pic>
              <p:nvPicPr>
                <p:cNvPr id="12" name="图片 11" descr="图形用户界面, 应用程序&#10;&#10;描述已自动生成">
                  <a:extLst>
                    <a:ext uri="{FF2B5EF4-FFF2-40B4-BE49-F238E27FC236}">
                      <a16:creationId xmlns:a16="http://schemas.microsoft.com/office/drawing/2014/main" id="{F4FB69CB-CDD0-3EC4-E9A1-59CC04A24A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817" y="4604386"/>
                  <a:ext cx="2417557" cy="1611704"/>
                </a:xfrm>
                <a:prstGeom prst="rect">
                  <a:avLst/>
                </a:prstGeom>
              </p:spPr>
            </p:pic>
            <p:pic>
              <p:nvPicPr>
                <p:cNvPr id="14" name="图片 13" descr="图表, 折线图&#10;&#10;描述已自动生成">
                  <a:extLst>
                    <a:ext uri="{FF2B5EF4-FFF2-40B4-BE49-F238E27FC236}">
                      <a16:creationId xmlns:a16="http://schemas.microsoft.com/office/drawing/2014/main" id="{5CA81CBB-1DCF-D419-18E6-0DFBA2312E60}"/>
                    </a:ext>
                  </a:extLst>
                </p:cNvPr>
                <p:cNvPicPr>
                  <a:picLocks noChangeAspect="1"/>
                </p:cNvPicPr>
                <p:nvPr/>
              </p:nvPicPr>
              <p:blipFill rotWithShape="1">
                <a:blip r:embed="rId7">
                  <a:extLst>
                    <a:ext uri="{28A0092B-C50C-407E-A947-70E740481C1C}">
                      <a14:useLocalDpi xmlns:a14="http://schemas.microsoft.com/office/drawing/2010/main" val="0"/>
                    </a:ext>
                  </a:extLst>
                </a:blip>
                <a:srcRect l="2246"/>
                <a:stretch/>
              </p:blipFill>
              <p:spPr>
                <a:xfrm>
                  <a:off x="3093391" y="2938133"/>
                  <a:ext cx="2375524" cy="1620073"/>
                </a:xfrm>
                <a:prstGeom prst="rect">
                  <a:avLst/>
                </a:prstGeom>
              </p:spPr>
            </p:pic>
            <p:pic>
              <p:nvPicPr>
                <p:cNvPr id="16" name="图片 15" descr="图表, 折线图&#10;&#10;描述已自动生成">
                  <a:extLst>
                    <a:ext uri="{FF2B5EF4-FFF2-40B4-BE49-F238E27FC236}">
                      <a16:creationId xmlns:a16="http://schemas.microsoft.com/office/drawing/2014/main" id="{FB6D607C-2D3E-0310-8DBB-21CF87BD21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542" y="2937129"/>
                  <a:ext cx="2437816" cy="1625211"/>
                </a:xfrm>
                <a:prstGeom prst="rect">
                  <a:avLst/>
                </a:prstGeom>
              </p:spPr>
            </p:pic>
            <p:pic>
              <p:nvPicPr>
                <p:cNvPr id="18" name="图片 17" descr="图表, 折线图&#10;&#10;描述已自动生成">
                  <a:extLst>
                    <a:ext uri="{FF2B5EF4-FFF2-40B4-BE49-F238E27FC236}">
                      <a16:creationId xmlns:a16="http://schemas.microsoft.com/office/drawing/2014/main" id="{8D3C393C-F4F3-6ABA-D69A-21745A2664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5689" y="4590828"/>
                  <a:ext cx="2430111" cy="1620074"/>
                </a:xfrm>
                <a:prstGeom prst="rect">
                  <a:avLst/>
                </a:prstGeom>
              </p:spPr>
            </p:pic>
          </p:grpSp>
          <p:pic>
            <p:nvPicPr>
              <p:cNvPr id="21" name="图片 20" descr="图表&#10;&#10;描述已自动生成">
                <a:extLst>
                  <a:ext uri="{FF2B5EF4-FFF2-40B4-BE49-F238E27FC236}">
                    <a16:creationId xmlns:a16="http://schemas.microsoft.com/office/drawing/2014/main" id="{C317A2DF-58B3-20B3-3858-293B326A61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4278" y="3630829"/>
                <a:ext cx="5443653" cy="2721827"/>
              </a:xfrm>
              <a:prstGeom prst="rect">
                <a:avLst/>
              </a:prstGeom>
            </p:spPr>
          </p:pic>
          <p:sp>
            <p:nvSpPr>
              <p:cNvPr id="24" name="矩形: 圆角 23">
                <a:extLst>
                  <a:ext uri="{FF2B5EF4-FFF2-40B4-BE49-F238E27FC236}">
                    <a16:creationId xmlns:a16="http://schemas.microsoft.com/office/drawing/2014/main" id="{43CAAA47-A574-30B0-8D5E-6D3DA9224AE4}"/>
                  </a:ext>
                </a:extLst>
              </p:cNvPr>
              <p:cNvSpPr/>
              <p:nvPr/>
            </p:nvSpPr>
            <p:spPr>
              <a:xfrm>
                <a:off x="724379" y="1318330"/>
                <a:ext cx="5029876" cy="3166170"/>
              </a:xfrm>
              <a:prstGeom prst="roundRect">
                <a:avLst>
                  <a:gd name="adj" fmla="val 8499"/>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0E975FEF-3C87-E591-E83E-AB2AA25D25B9}"/>
                  </a:ext>
                </a:extLst>
              </p:cNvPr>
              <p:cNvSpPr/>
              <p:nvPr/>
            </p:nvSpPr>
            <p:spPr>
              <a:xfrm>
                <a:off x="726312" y="4567436"/>
                <a:ext cx="5029876" cy="1583085"/>
              </a:xfrm>
              <a:prstGeom prst="roundRect">
                <a:avLst>
                  <a:gd name="adj" fmla="val 8499"/>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Picture 2" descr="Swedish Chamber of Commerce | Volvo Group">
            <a:extLst>
              <a:ext uri="{FF2B5EF4-FFF2-40B4-BE49-F238E27FC236}">
                <a16:creationId xmlns:a16="http://schemas.microsoft.com/office/drawing/2014/main" id="{D23235D2-48CC-42E8-50E0-D44877E53A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93010B8-1780-86CE-7B3C-B111609B356E}"/>
              </a:ext>
            </a:extLst>
          </p:cNvPr>
          <p:cNvPicPr>
            <a:picLocks noChangeAspect="1"/>
          </p:cNvPicPr>
          <p:nvPr/>
        </p:nvPicPr>
        <p:blipFill rotWithShape="1">
          <a:blip r:embed="rId12"/>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2429131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44">
            <a:extLst>
              <a:ext uri="{FF2B5EF4-FFF2-40B4-BE49-F238E27FC236}">
                <a16:creationId xmlns:a16="http://schemas.microsoft.com/office/drawing/2014/main" id="{20CE33E4-2D55-2493-D2F5-0C272739FE14}"/>
              </a:ext>
            </a:extLst>
          </p:cNvPr>
          <p:cNvSpPr/>
          <p:nvPr/>
        </p:nvSpPr>
        <p:spPr>
          <a:xfrm>
            <a:off x="453726" y="685205"/>
            <a:ext cx="3748817"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Optimal Control Problem Formulation</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图片 4">
            <a:extLst>
              <a:ext uri="{FF2B5EF4-FFF2-40B4-BE49-F238E27FC236}">
                <a16:creationId xmlns:a16="http://schemas.microsoft.com/office/drawing/2014/main" id="{E29B8294-9564-700C-264E-B02DDF3C8E0A}"/>
              </a:ext>
            </a:extLst>
          </p:cNvPr>
          <p:cNvPicPr>
            <a:picLocks noChangeAspect="1"/>
          </p:cNvPicPr>
          <p:nvPr/>
        </p:nvPicPr>
        <p:blipFill>
          <a:blip r:embed="rId2"/>
          <a:stretch>
            <a:fillRect/>
          </a:stretch>
        </p:blipFill>
        <p:spPr>
          <a:xfrm>
            <a:off x="5485800" y="285069"/>
            <a:ext cx="1219306" cy="91448"/>
          </a:xfrm>
          <a:prstGeom prst="rect">
            <a:avLst/>
          </a:prstGeom>
        </p:spPr>
      </p:pic>
      <p:sp>
        <p:nvSpPr>
          <p:cNvPr id="6" name="Footer Placeholder 3">
            <a:extLst>
              <a:ext uri="{FF2B5EF4-FFF2-40B4-BE49-F238E27FC236}">
                <a16:creationId xmlns:a16="http://schemas.microsoft.com/office/drawing/2014/main" id="{114CA91C-5D54-825A-AFF9-59F655F61A31}"/>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grpSp>
        <p:nvGrpSpPr>
          <p:cNvPr id="11" name="组合 10">
            <a:extLst>
              <a:ext uri="{FF2B5EF4-FFF2-40B4-BE49-F238E27FC236}">
                <a16:creationId xmlns:a16="http://schemas.microsoft.com/office/drawing/2014/main" id="{32D24B95-4049-C247-BCB4-76E2FB740588}"/>
              </a:ext>
            </a:extLst>
          </p:cNvPr>
          <p:cNvGrpSpPr/>
          <p:nvPr/>
        </p:nvGrpSpPr>
        <p:grpSpPr>
          <a:xfrm>
            <a:off x="2551070" y="1540194"/>
            <a:ext cx="7088765" cy="1042097"/>
            <a:chOff x="3555453" y="1599503"/>
            <a:chExt cx="7088765" cy="1042097"/>
          </a:xfrm>
        </p:grpSpPr>
        <p:pic>
          <p:nvPicPr>
            <p:cNvPr id="8" name="图片 7">
              <a:extLst>
                <a:ext uri="{FF2B5EF4-FFF2-40B4-BE49-F238E27FC236}">
                  <a16:creationId xmlns:a16="http://schemas.microsoft.com/office/drawing/2014/main" id="{0DE2FC21-3BA0-CDD3-4B8D-7F4A9B6BF0AC}"/>
                </a:ext>
              </a:extLst>
            </p:cNvPr>
            <p:cNvPicPr>
              <a:picLocks noChangeAspect="1"/>
            </p:cNvPicPr>
            <p:nvPr/>
          </p:nvPicPr>
          <p:blipFill rotWithShape="1">
            <a:blip r:embed="rId3"/>
            <a:srcRect b="45948"/>
            <a:stretch/>
          </p:blipFill>
          <p:spPr>
            <a:xfrm>
              <a:off x="3555453" y="1599503"/>
              <a:ext cx="4515729" cy="1042097"/>
            </a:xfrm>
            <a:prstGeom prst="rect">
              <a:avLst/>
            </a:prstGeom>
          </p:spPr>
        </p:pic>
        <p:pic>
          <p:nvPicPr>
            <p:cNvPr id="3" name="图片 2">
              <a:extLst>
                <a:ext uri="{FF2B5EF4-FFF2-40B4-BE49-F238E27FC236}">
                  <a16:creationId xmlns:a16="http://schemas.microsoft.com/office/drawing/2014/main" id="{C377256D-571C-8A28-9379-55CA3AF91A2E}"/>
                </a:ext>
              </a:extLst>
            </p:cNvPr>
            <p:cNvPicPr>
              <a:picLocks noChangeAspect="1"/>
            </p:cNvPicPr>
            <p:nvPr/>
          </p:nvPicPr>
          <p:blipFill>
            <a:blip r:embed="rId4"/>
            <a:stretch>
              <a:fillRect/>
            </a:stretch>
          </p:blipFill>
          <p:spPr>
            <a:xfrm>
              <a:off x="8101361" y="1627211"/>
              <a:ext cx="2542857" cy="457143"/>
            </a:xfrm>
            <a:prstGeom prst="rect">
              <a:avLst/>
            </a:prstGeom>
          </p:spPr>
        </p:pic>
        <p:pic>
          <p:nvPicPr>
            <p:cNvPr id="9" name="图片 8">
              <a:extLst>
                <a:ext uri="{FF2B5EF4-FFF2-40B4-BE49-F238E27FC236}">
                  <a16:creationId xmlns:a16="http://schemas.microsoft.com/office/drawing/2014/main" id="{1EEF97FA-0B18-2F55-3903-6A155E7DF6C3}"/>
                </a:ext>
              </a:extLst>
            </p:cNvPr>
            <p:cNvPicPr>
              <a:picLocks noChangeAspect="1"/>
            </p:cNvPicPr>
            <p:nvPr/>
          </p:nvPicPr>
          <p:blipFill>
            <a:blip r:embed="rId5"/>
            <a:stretch>
              <a:fillRect/>
            </a:stretch>
          </p:blipFill>
          <p:spPr>
            <a:xfrm>
              <a:off x="6431715" y="2111513"/>
              <a:ext cx="2095238" cy="504762"/>
            </a:xfrm>
            <a:prstGeom prst="rect">
              <a:avLst/>
            </a:prstGeom>
          </p:spPr>
        </p:pic>
      </p:grpSp>
      <p:sp>
        <p:nvSpPr>
          <p:cNvPr id="12" name="Flowchart: Process 85">
            <a:extLst>
              <a:ext uri="{FF2B5EF4-FFF2-40B4-BE49-F238E27FC236}">
                <a16:creationId xmlns:a16="http://schemas.microsoft.com/office/drawing/2014/main" id="{30C22418-9825-F25F-95F6-2BEC7E05DB0D}"/>
              </a:ext>
            </a:extLst>
          </p:cNvPr>
          <p:cNvSpPr/>
          <p:nvPr/>
        </p:nvSpPr>
        <p:spPr>
          <a:xfrm>
            <a:off x="1137541" y="5028153"/>
            <a:ext cx="9915824" cy="851524"/>
          </a:xfrm>
          <a:prstGeom prst="flowChartProcess">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600" b="0" i="0" dirty="0">
                <a:solidFill>
                  <a:srgbClr val="0D0D0D"/>
                </a:solidFill>
                <a:effectLst/>
                <a:latin typeface="ui-sans-serif"/>
              </a:rPr>
              <a:t>By incorporating uncertainty, new tightened constraints are generated, resulting in the updated SMPC cost function. The vehicle controlled by this updated SMPC anticipates potential issues and adjusts its trajectory accordingly.</a:t>
            </a:r>
            <a:endParaRPr lang="sv-SE" sz="1600" dirty="0"/>
          </a:p>
        </p:txBody>
      </p:sp>
      <p:pic>
        <p:nvPicPr>
          <p:cNvPr id="13" name="Picture 2" descr="Swedish Chamber of Commerce | Volvo Group">
            <a:extLst>
              <a:ext uri="{FF2B5EF4-FFF2-40B4-BE49-F238E27FC236}">
                <a16:creationId xmlns:a16="http://schemas.microsoft.com/office/drawing/2014/main" id="{C45C7695-B7C1-656F-1F32-C128F2DE3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A6AE6C35-076E-0374-FFE4-A010DE2FFB99}"/>
              </a:ext>
            </a:extLst>
          </p:cNvPr>
          <p:cNvPicPr>
            <a:picLocks noChangeAspect="1"/>
          </p:cNvPicPr>
          <p:nvPr/>
        </p:nvPicPr>
        <p:blipFill rotWithShape="1">
          <a:blip r:embed="rId7"/>
          <a:srcRect l="1776" t="20315" r="5240" b="5912"/>
          <a:stretch/>
        </p:blipFill>
        <p:spPr>
          <a:xfrm>
            <a:off x="11396417" y="-6850"/>
            <a:ext cx="795584" cy="80636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CDB6900-3D28-02EF-6AA4-3F1FA652BA7B}"/>
              </a:ext>
            </a:extLst>
          </p:cNvPr>
          <p:cNvPicPr>
            <a:picLocks noChangeAspect="1"/>
          </p:cNvPicPr>
          <p:nvPr/>
        </p:nvPicPr>
        <p:blipFill rotWithShape="1">
          <a:blip r:embed="rId8">
            <a:extLst>
              <a:ext uri="{28A0092B-C50C-407E-A947-70E740481C1C}">
                <a14:useLocalDpi xmlns:a14="http://schemas.microsoft.com/office/drawing/2010/main" val="0"/>
              </a:ext>
            </a:extLst>
          </a:blip>
          <a:srcRect l="56104" t="64198" r="12959" b="16095"/>
          <a:stretch/>
        </p:blipFill>
        <p:spPr>
          <a:xfrm>
            <a:off x="3574015" y="2712164"/>
            <a:ext cx="6300282" cy="2173917"/>
          </a:xfrm>
          <a:prstGeom prst="rect">
            <a:avLst/>
          </a:prstGeom>
        </p:spPr>
      </p:pic>
    </p:spTree>
    <p:extLst>
      <p:ext uri="{BB962C8B-B14F-4D97-AF65-F5344CB8AC3E}">
        <p14:creationId xmlns:p14="http://schemas.microsoft.com/office/powerpoint/2010/main" val="3965983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1">
            <a:extLst>
              <a:ext uri="{FF2B5EF4-FFF2-40B4-BE49-F238E27FC236}">
                <a16:creationId xmlns:a16="http://schemas.microsoft.com/office/drawing/2014/main" id="{1F180A6A-B73F-E0A6-7CD6-60EC4A74E346}"/>
              </a:ext>
            </a:extLst>
          </p:cNvPr>
          <p:cNvSpPr/>
          <p:nvPr/>
        </p:nvSpPr>
        <p:spPr>
          <a:xfrm>
            <a:off x="265227" y="615765"/>
            <a:ext cx="3058465" cy="360726"/>
          </a:xfrm>
          <a:prstGeom prst="flowChartProcess">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SMPC Framework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ooter Placeholder 3">
            <a:extLst>
              <a:ext uri="{FF2B5EF4-FFF2-40B4-BE49-F238E27FC236}">
                <a16:creationId xmlns:a16="http://schemas.microsoft.com/office/drawing/2014/main" id="{35AFEE3F-2718-DC61-2F75-C621859FE985}"/>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10" name="图片 9">
            <a:extLst>
              <a:ext uri="{FF2B5EF4-FFF2-40B4-BE49-F238E27FC236}">
                <a16:creationId xmlns:a16="http://schemas.microsoft.com/office/drawing/2014/main" id="{21392D48-C999-604A-CB09-C868C74CFFB9}"/>
              </a:ext>
            </a:extLst>
          </p:cNvPr>
          <p:cNvPicPr>
            <a:picLocks noChangeAspect="1"/>
          </p:cNvPicPr>
          <p:nvPr/>
        </p:nvPicPr>
        <p:blipFill>
          <a:blip r:embed="rId2"/>
          <a:stretch>
            <a:fillRect/>
          </a:stretch>
        </p:blipFill>
        <p:spPr>
          <a:xfrm>
            <a:off x="5485800" y="285069"/>
            <a:ext cx="1219306" cy="91448"/>
          </a:xfrm>
          <a:prstGeom prst="rect">
            <a:avLst/>
          </a:prstGeom>
        </p:spPr>
      </p:pic>
      <p:pic>
        <p:nvPicPr>
          <p:cNvPr id="3" name="图片 2">
            <a:extLst>
              <a:ext uri="{FF2B5EF4-FFF2-40B4-BE49-F238E27FC236}">
                <a16:creationId xmlns:a16="http://schemas.microsoft.com/office/drawing/2014/main" id="{5E8AA373-D286-4C1F-CC39-13587368AD05}"/>
              </a:ext>
            </a:extLst>
          </p:cNvPr>
          <p:cNvPicPr>
            <a:picLocks noChangeAspect="1"/>
          </p:cNvPicPr>
          <p:nvPr/>
        </p:nvPicPr>
        <p:blipFill>
          <a:blip r:embed="rId3"/>
          <a:stretch>
            <a:fillRect/>
          </a:stretch>
        </p:blipFill>
        <p:spPr>
          <a:xfrm>
            <a:off x="6336770" y="1318592"/>
            <a:ext cx="5592958" cy="4891919"/>
          </a:xfrm>
          <a:prstGeom prst="rect">
            <a:avLst/>
          </a:prstGeom>
        </p:spPr>
      </p:pic>
      <p:pic>
        <p:nvPicPr>
          <p:cNvPr id="6" name="图片 5">
            <a:extLst>
              <a:ext uri="{FF2B5EF4-FFF2-40B4-BE49-F238E27FC236}">
                <a16:creationId xmlns:a16="http://schemas.microsoft.com/office/drawing/2014/main" id="{681A5E4F-54C5-CBB9-35CB-E63C4A048045}"/>
              </a:ext>
            </a:extLst>
          </p:cNvPr>
          <p:cNvPicPr>
            <a:picLocks noChangeAspect="1"/>
          </p:cNvPicPr>
          <p:nvPr/>
        </p:nvPicPr>
        <p:blipFill>
          <a:blip r:embed="rId4"/>
          <a:stretch>
            <a:fillRect/>
          </a:stretch>
        </p:blipFill>
        <p:spPr>
          <a:xfrm>
            <a:off x="533095" y="1318592"/>
            <a:ext cx="4743682" cy="4194313"/>
          </a:xfrm>
          <a:prstGeom prst="rect">
            <a:avLst/>
          </a:prstGeom>
        </p:spPr>
      </p:pic>
      <p:sp>
        <p:nvSpPr>
          <p:cNvPr id="11" name="箭头: 右 10">
            <a:extLst>
              <a:ext uri="{FF2B5EF4-FFF2-40B4-BE49-F238E27FC236}">
                <a16:creationId xmlns:a16="http://schemas.microsoft.com/office/drawing/2014/main" id="{C16D2258-31B3-54AC-CED3-60986792CF09}"/>
              </a:ext>
            </a:extLst>
          </p:cNvPr>
          <p:cNvSpPr/>
          <p:nvPr/>
        </p:nvSpPr>
        <p:spPr>
          <a:xfrm>
            <a:off x="5340626" y="3309435"/>
            <a:ext cx="821635" cy="4397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C38940F-5618-3075-E921-927823CDAC61}"/>
              </a:ext>
            </a:extLst>
          </p:cNvPr>
          <p:cNvSpPr/>
          <p:nvPr/>
        </p:nvSpPr>
        <p:spPr>
          <a:xfrm>
            <a:off x="6606207" y="2126973"/>
            <a:ext cx="2816087" cy="4022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F0E60E7-4C54-1B46-A435-C7EC0CFF5E4B}"/>
              </a:ext>
            </a:extLst>
          </p:cNvPr>
          <p:cNvSpPr/>
          <p:nvPr/>
        </p:nvSpPr>
        <p:spPr>
          <a:xfrm>
            <a:off x="6904381" y="3455504"/>
            <a:ext cx="4843671" cy="4022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FAAA8F0-0BA2-B8AB-E039-388443687FA3}"/>
              </a:ext>
            </a:extLst>
          </p:cNvPr>
          <p:cNvSpPr/>
          <p:nvPr/>
        </p:nvSpPr>
        <p:spPr>
          <a:xfrm>
            <a:off x="7078891" y="4028661"/>
            <a:ext cx="3761388" cy="234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2" descr="Swedish Chamber of Commerce | Volvo Group">
            <a:extLst>
              <a:ext uri="{FF2B5EF4-FFF2-40B4-BE49-F238E27FC236}">
                <a16:creationId xmlns:a16="http://schemas.microsoft.com/office/drawing/2014/main" id="{331063D3-4CFC-FAB8-A8F1-83E70057A6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54B6206-0080-24E2-5A39-7A11CF938C5D}"/>
              </a:ext>
            </a:extLst>
          </p:cNvPr>
          <p:cNvPicPr>
            <a:picLocks noChangeAspect="1"/>
          </p:cNvPicPr>
          <p:nvPr/>
        </p:nvPicPr>
        <p:blipFill rotWithShape="1">
          <a:blip r:embed="rId6"/>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2301009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32D4BD-F991-3A2D-44C9-2B5B422C89D6}"/>
              </a:ext>
            </a:extLst>
          </p:cNvPr>
          <p:cNvPicPr>
            <a:picLocks noChangeAspect="1"/>
          </p:cNvPicPr>
          <p:nvPr/>
        </p:nvPicPr>
        <p:blipFill>
          <a:blip r:embed="rId2"/>
          <a:stretch>
            <a:fillRect/>
          </a:stretch>
        </p:blipFill>
        <p:spPr>
          <a:xfrm>
            <a:off x="5485800" y="285069"/>
            <a:ext cx="1219306" cy="91448"/>
          </a:xfrm>
          <a:prstGeom prst="rect">
            <a:avLst/>
          </a:prstGeom>
        </p:spPr>
      </p:pic>
      <p:sp>
        <p:nvSpPr>
          <p:cNvPr id="5" name="Footer Placeholder 3">
            <a:extLst>
              <a:ext uri="{FF2B5EF4-FFF2-40B4-BE49-F238E27FC236}">
                <a16:creationId xmlns:a16="http://schemas.microsoft.com/office/drawing/2014/main" id="{66DFEE10-B8AE-383A-86B9-9AA64A15560E}"/>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sp>
        <p:nvSpPr>
          <p:cNvPr id="6" name="Flowchart: Process 3">
            <a:extLst>
              <a:ext uri="{FF2B5EF4-FFF2-40B4-BE49-F238E27FC236}">
                <a16:creationId xmlns:a16="http://schemas.microsoft.com/office/drawing/2014/main" id="{E35E275C-5747-BF96-168C-307842EFF936}"/>
              </a:ext>
            </a:extLst>
          </p:cNvPr>
          <p:cNvSpPr/>
          <p:nvPr/>
        </p:nvSpPr>
        <p:spPr>
          <a:xfrm>
            <a:off x="257174" y="602581"/>
            <a:ext cx="3552826"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rPr>
              <a:t>Testing Environment in CARLA</a:t>
            </a:r>
            <a:endParaRPr lang="sv-SE" dirty="0">
              <a:solidFill>
                <a:schemeClr val="bg1"/>
              </a:solidFill>
            </a:endParaRPr>
          </a:p>
        </p:txBody>
      </p:sp>
      <p:grpSp>
        <p:nvGrpSpPr>
          <p:cNvPr id="7" name="Group 38">
            <a:extLst>
              <a:ext uri="{FF2B5EF4-FFF2-40B4-BE49-F238E27FC236}">
                <a16:creationId xmlns:a16="http://schemas.microsoft.com/office/drawing/2014/main" id="{3368B0E3-FC56-0BE8-BE2B-BC4A9D4277F2}"/>
              </a:ext>
            </a:extLst>
          </p:cNvPr>
          <p:cNvGrpSpPr/>
          <p:nvPr/>
        </p:nvGrpSpPr>
        <p:grpSpPr>
          <a:xfrm>
            <a:off x="1174750" y="1240906"/>
            <a:ext cx="9842500" cy="1543658"/>
            <a:chOff x="-3727123" y="2017712"/>
            <a:chExt cx="19646245" cy="2822575"/>
          </a:xfrm>
        </p:grpSpPr>
        <p:grpSp>
          <p:nvGrpSpPr>
            <p:cNvPr id="8" name="Group 24">
              <a:extLst>
                <a:ext uri="{FF2B5EF4-FFF2-40B4-BE49-F238E27FC236}">
                  <a16:creationId xmlns:a16="http://schemas.microsoft.com/office/drawing/2014/main" id="{E849669E-94AF-8F6C-F16B-818B09CCADCF}"/>
                </a:ext>
              </a:extLst>
            </p:cNvPr>
            <p:cNvGrpSpPr/>
            <p:nvPr/>
          </p:nvGrpSpPr>
          <p:grpSpPr>
            <a:xfrm>
              <a:off x="-3727123" y="2017712"/>
              <a:ext cx="19646245" cy="2822575"/>
              <a:chOff x="318155" y="2715782"/>
              <a:chExt cx="19646245" cy="2822575"/>
            </a:xfrm>
          </p:grpSpPr>
          <p:grpSp>
            <p:nvGrpSpPr>
              <p:cNvPr id="17" name="Group 4">
                <a:extLst>
                  <a:ext uri="{FF2B5EF4-FFF2-40B4-BE49-F238E27FC236}">
                    <a16:creationId xmlns:a16="http://schemas.microsoft.com/office/drawing/2014/main" id="{444E2ED3-F533-3A84-A03C-315AF21C11AC}"/>
                  </a:ext>
                </a:extLst>
              </p:cNvPr>
              <p:cNvGrpSpPr/>
              <p:nvPr/>
            </p:nvGrpSpPr>
            <p:grpSpPr>
              <a:xfrm>
                <a:off x="318155" y="2715782"/>
                <a:ext cx="19646245" cy="2822575"/>
                <a:chOff x="2034466" y="1554672"/>
                <a:chExt cx="8123068" cy="2822575"/>
              </a:xfrm>
            </p:grpSpPr>
            <p:sp>
              <p:nvSpPr>
                <p:cNvPr id="26" name="Rectangle 14">
                  <a:extLst>
                    <a:ext uri="{FF2B5EF4-FFF2-40B4-BE49-F238E27FC236}">
                      <a16:creationId xmlns:a16="http://schemas.microsoft.com/office/drawing/2014/main" id="{F183628E-3E37-7241-230A-41209BC947C2}"/>
                    </a:ext>
                  </a:extLst>
                </p:cNvPr>
                <p:cNvSpPr/>
                <p:nvPr/>
              </p:nvSpPr>
              <p:spPr>
                <a:xfrm>
                  <a:off x="2034466" y="1554672"/>
                  <a:ext cx="8123068" cy="2822575"/>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27" name="Group 15">
                  <a:extLst>
                    <a:ext uri="{FF2B5EF4-FFF2-40B4-BE49-F238E27FC236}">
                      <a16:creationId xmlns:a16="http://schemas.microsoft.com/office/drawing/2014/main" id="{C3129627-4C7A-420D-D46B-D631DDB5F354}"/>
                    </a:ext>
                  </a:extLst>
                </p:cNvPr>
                <p:cNvGrpSpPr/>
                <p:nvPr/>
              </p:nvGrpSpPr>
              <p:grpSpPr>
                <a:xfrm>
                  <a:off x="2034466" y="1554672"/>
                  <a:ext cx="8123068" cy="2822575"/>
                  <a:chOff x="2130641" y="2040447"/>
                  <a:chExt cx="8123068" cy="2822575"/>
                </a:xfrm>
              </p:grpSpPr>
              <p:cxnSp>
                <p:nvCxnSpPr>
                  <p:cNvPr id="28" name="Straight Connector 17">
                    <a:extLst>
                      <a:ext uri="{FF2B5EF4-FFF2-40B4-BE49-F238E27FC236}">
                        <a16:creationId xmlns:a16="http://schemas.microsoft.com/office/drawing/2014/main" id="{A81A46F8-7E90-B02B-B0A4-D134882158BD}"/>
                      </a:ext>
                    </a:extLst>
                  </p:cNvPr>
                  <p:cNvCxnSpPr>
                    <a:cxnSpLocks/>
                  </p:cNvCxnSpPr>
                  <p:nvPr/>
                </p:nvCxnSpPr>
                <p:spPr>
                  <a:xfrm>
                    <a:off x="2130641" y="2958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8">
                    <a:extLst>
                      <a:ext uri="{FF2B5EF4-FFF2-40B4-BE49-F238E27FC236}">
                        <a16:creationId xmlns:a16="http://schemas.microsoft.com/office/drawing/2014/main" id="{8B758B3B-BE10-2AF9-1B11-F06C03ABE904}"/>
                      </a:ext>
                    </a:extLst>
                  </p:cNvPr>
                  <p:cNvCxnSpPr>
                    <a:cxnSpLocks/>
                  </p:cNvCxnSpPr>
                  <p:nvPr/>
                </p:nvCxnSpPr>
                <p:spPr>
                  <a:xfrm>
                    <a:off x="2130641" y="3894893"/>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3E8D2127-F550-373D-7C51-155682B61CA7}"/>
                      </a:ext>
                    </a:extLst>
                  </p:cNvPr>
                  <p:cNvCxnSpPr>
                    <a:cxnSpLocks/>
                  </p:cNvCxnSpPr>
                  <p:nvPr/>
                </p:nvCxnSpPr>
                <p:spPr>
                  <a:xfrm>
                    <a:off x="2130641" y="4863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6DD5C31D-C292-8F43-2B73-268709EB012A}"/>
                      </a:ext>
                    </a:extLst>
                  </p:cNvPr>
                  <p:cNvCxnSpPr>
                    <a:cxnSpLocks/>
                  </p:cNvCxnSpPr>
                  <p:nvPr/>
                </p:nvCxnSpPr>
                <p:spPr>
                  <a:xfrm>
                    <a:off x="2130641" y="2040447"/>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pic>
            <p:nvPicPr>
              <p:cNvPr id="18" name="Picture 5" descr="A red rectangular object with black border&#10;&#10;Description automatically generated">
                <a:extLst>
                  <a:ext uri="{FF2B5EF4-FFF2-40B4-BE49-F238E27FC236}">
                    <a16:creationId xmlns:a16="http://schemas.microsoft.com/office/drawing/2014/main" id="{2994BF96-1F30-0151-B709-B8237B10B7B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732935" y="3765087"/>
                <a:ext cx="2324301" cy="723963"/>
              </a:xfrm>
              <a:prstGeom prst="rect">
                <a:avLst/>
              </a:prstGeom>
            </p:spPr>
          </p:pic>
          <p:pic>
            <p:nvPicPr>
              <p:cNvPr id="19" name="Picture 6" descr="A car with a blue background&#10;&#10;Description automatically generated">
                <a:extLst>
                  <a:ext uri="{FF2B5EF4-FFF2-40B4-BE49-F238E27FC236}">
                    <a16:creationId xmlns:a16="http://schemas.microsoft.com/office/drawing/2014/main" id="{097023AC-CAF9-5651-F364-A682F79FA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75435" y="3919254"/>
                <a:ext cx="903901" cy="415627"/>
              </a:xfrm>
              <a:prstGeom prst="rect">
                <a:avLst/>
              </a:prstGeom>
            </p:spPr>
          </p:pic>
          <p:pic>
            <p:nvPicPr>
              <p:cNvPr id="20" name="Picture 7" descr="A car with a blue background&#10;&#10;Description automatically generated">
                <a:extLst>
                  <a:ext uri="{FF2B5EF4-FFF2-40B4-BE49-F238E27FC236}">
                    <a16:creationId xmlns:a16="http://schemas.microsoft.com/office/drawing/2014/main" id="{A9823D9F-286C-912D-FB8F-4EC5F54F7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7745" y="2982383"/>
                <a:ext cx="903901" cy="415627"/>
              </a:xfrm>
              <a:prstGeom prst="rect">
                <a:avLst/>
              </a:prstGeom>
            </p:spPr>
          </p:pic>
          <p:pic>
            <p:nvPicPr>
              <p:cNvPr id="21" name="Picture 8" descr="A car with a blue background&#10;&#10;Description automatically generated">
                <a:extLst>
                  <a:ext uri="{FF2B5EF4-FFF2-40B4-BE49-F238E27FC236}">
                    <a16:creationId xmlns:a16="http://schemas.microsoft.com/office/drawing/2014/main" id="{F4C36E67-596E-F41C-6AA1-D17F7BCB09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798" y="4846479"/>
                <a:ext cx="903901" cy="415627"/>
              </a:xfrm>
              <a:prstGeom prst="rect">
                <a:avLst/>
              </a:prstGeom>
            </p:spPr>
          </p:pic>
          <p:pic>
            <p:nvPicPr>
              <p:cNvPr id="22" name="Picture 9" descr="A car with a blue background&#10;&#10;Description automatically generated">
                <a:extLst>
                  <a:ext uri="{FF2B5EF4-FFF2-40B4-BE49-F238E27FC236}">
                    <a16:creationId xmlns:a16="http://schemas.microsoft.com/office/drawing/2014/main" id="{322E85D6-BAEE-4B81-ADCF-090C61E12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2800" y="3919254"/>
                <a:ext cx="903901" cy="415627"/>
              </a:xfrm>
              <a:prstGeom prst="rect">
                <a:avLst/>
              </a:prstGeom>
            </p:spPr>
          </p:pic>
          <p:pic>
            <p:nvPicPr>
              <p:cNvPr id="23" name="Picture 21" descr="A car with a blue background&#10;&#10;Description automatically generated">
                <a:extLst>
                  <a:ext uri="{FF2B5EF4-FFF2-40B4-BE49-F238E27FC236}">
                    <a16:creationId xmlns:a16="http://schemas.microsoft.com/office/drawing/2014/main" id="{7CBE3681-CD35-B458-726E-7C2609451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7744" y="4846478"/>
                <a:ext cx="903901" cy="415627"/>
              </a:xfrm>
              <a:prstGeom prst="rect">
                <a:avLst/>
              </a:prstGeom>
            </p:spPr>
          </p:pic>
          <p:pic>
            <p:nvPicPr>
              <p:cNvPr id="24" name="Picture 22" descr="A car with a blue background&#10;&#10;Description automatically generated">
                <a:extLst>
                  <a:ext uri="{FF2B5EF4-FFF2-40B4-BE49-F238E27FC236}">
                    <a16:creationId xmlns:a16="http://schemas.microsoft.com/office/drawing/2014/main" id="{876D69D2-48AF-97BD-90FA-ED4948556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9085" y="4846478"/>
                <a:ext cx="903901" cy="415627"/>
              </a:xfrm>
              <a:prstGeom prst="rect">
                <a:avLst/>
              </a:prstGeom>
            </p:spPr>
          </p:pic>
          <p:pic>
            <p:nvPicPr>
              <p:cNvPr id="25" name="Picture 23" descr="A car with a blue background&#10;&#10;Description automatically generated">
                <a:extLst>
                  <a:ext uri="{FF2B5EF4-FFF2-40B4-BE49-F238E27FC236}">
                    <a16:creationId xmlns:a16="http://schemas.microsoft.com/office/drawing/2014/main" id="{B90C8DF8-839D-8728-E470-F0DDF6EFA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9003" y="2987740"/>
                <a:ext cx="903901" cy="415627"/>
              </a:xfrm>
              <a:prstGeom prst="rect">
                <a:avLst/>
              </a:prstGeom>
            </p:spPr>
          </p:pic>
        </p:grpSp>
        <p:cxnSp>
          <p:nvCxnSpPr>
            <p:cNvPr id="9" name="Straight Arrow Connector 25">
              <a:extLst>
                <a:ext uri="{FF2B5EF4-FFF2-40B4-BE49-F238E27FC236}">
                  <a16:creationId xmlns:a16="http://schemas.microsoft.com/office/drawing/2014/main" id="{5D704EF1-751C-CEB8-2AD6-A48A1DBF40D4}"/>
                </a:ext>
              </a:extLst>
            </p:cNvPr>
            <p:cNvCxnSpPr>
              <a:cxnSpLocks/>
            </p:cNvCxnSpPr>
            <p:nvPr/>
          </p:nvCxnSpPr>
          <p:spPr>
            <a:xfrm flipH="1">
              <a:off x="-1003917" y="3428999"/>
              <a:ext cx="143571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29">
              <a:extLst>
                <a:ext uri="{FF2B5EF4-FFF2-40B4-BE49-F238E27FC236}">
                  <a16:creationId xmlns:a16="http://schemas.microsoft.com/office/drawing/2014/main" id="{D5B42951-9636-4D28-6223-8626B89FEFDD}"/>
                </a:ext>
              </a:extLst>
            </p:cNvPr>
            <p:cNvCxnSpPr>
              <a:cxnSpLocks/>
            </p:cNvCxnSpPr>
            <p:nvPr/>
          </p:nvCxnSpPr>
          <p:spPr>
            <a:xfrm flipH="1">
              <a:off x="1122043" y="4356221"/>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32">
              <a:extLst>
                <a:ext uri="{FF2B5EF4-FFF2-40B4-BE49-F238E27FC236}">
                  <a16:creationId xmlns:a16="http://schemas.microsoft.com/office/drawing/2014/main" id="{2EE8DA09-2404-E898-F99E-2FB1AE1E279F}"/>
                </a:ext>
              </a:extLst>
            </p:cNvPr>
            <p:cNvCxnSpPr>
              <a:cxnSpLocks/>
            </p:cNvCxnSpPr>
            <p:nvPr/>
          </p:nvCxnSpPr>
          <p:spPr>
            <a:xfrm flipH="1">
              <a:off x="2736183" y="3428997"/>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33">
              <a:extLst>
                <a:ext uri="{FF2B5EF4-FFF2-40B4-BE49-F238E27FC236}">
                  <a16:creationId xmlns:a16="http://schemas.microsoft.com/office/drawing/2014/main" id="{361E6D7C-67E9-5F63-44D2-84186237F8DB}"/>
                </a:ext>
              </a:extLst>
            </p:cNvPr>
            <p:cNvCxnSpPr>
              <a:cxnSpLocks/>
            </p:cNvCxnSpPr>
            <p:nvPr/>
          </p:nvCxnSpPr>
          <p:spPr>
            <a:xfrm flipH="1">
              <a:off x="5725008" y="4343642"/>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34">
              <a:extLst>
                <a:ext uri="{FF2B5EF4-FFF2-40B4-BE49-F238E27FC236}">
                  <a16:creationId xmlns:a16="http://schemas.microsoft.com/office/drawing/2014/main" id="{61F9C6B8-2ECF-6E46-F937-19C9CB58E4DC}"/>
                </a:ext>
              </a:extLst>
            </p:cNvPr>
            <p:cNvCxnSpPr>
              <a:cxnSpLocks/>
            </p:cNvCxnSpPr>
            <p:nvPr/>
          </p:nvCxnSpPr>
          <p:spPr>
            <a:xfrm flipH="1">
              <a:off x="8693667" y="2492126"/>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35">
              <a:extLst>
                <a:ext uri="{FF2B5EF4-FFF2-40B4-BE49-F238E27FC236}">
                  <a16:creationId xmlns:a16="http://schemas.microsoft.com/office/drawing/2014/main" id="{A2DE1476-1712-9FAC-8C6B-E655D3428F8A}"/>
                </a:ext>
              </a:extLst>
            </p:cNvPr>
            <p:cNvCxnSpPr>
              <a:cxnSpLocks/>
            </p:cNvCxnSpPr>
            <p:nvPr/>
          </p:nvCxnSpPr>
          <p:spPr>
            <a:xfrm flipH="1">
              <a:off x="11989259" y="2497483"/>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36">
              <a:extLst>
                <a:ext uri="{FF2B5EF4-FFF2-40B4-BE49-F238E27FC236}">
                  <a16:creationId xmlns:a16="http://schemas.microsoft.com/office/drawing/2014/main" id="{A4E96453-1AF3-DBD7-F6C4-194EFE540B70}"/>
                </a:ext>
              </a:extLst>
            </p:cNvPr>
            <p:cNvCxnSpPr>
              <a:cxnSpLocks/>
            </p:cNvCxnSpPr>
            <p:nvPr/>
          </p:nvCxnSpPr>
          <p:spPr>
            <a:xfrm flipH="1">
              <a:off x="8693667" y="4343642"/>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37">
              <a:extLst>
                <a:ext uri="{FF2B5EF4-FFF2-40B4-BE49-F238E27FC236}">
                  <a16:creationId xmlns:a16="http://schemas.microsoft.com/office/drawing/2014/main" id="{981BF8B7-C8B9-CCA7-94D1-BB1244204F57}"/>
                </a:ext>
              </a:extLst>
            </p:cNvPr>
            <p:cNvCxnSpPr>
              <a:cxnSpLocks/>
            </p:cNvCxnSpPr>
            <p:nvPr/>
          </p:nvCxnSpPr>
          <p:spPr>
            <a:xfrm flipH="1">
              <a:off x="14618818" y="3428997"/>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33" name="图片 32">
            <a:extLst>
              <a:ext uri="{FF2B5EF4-FFF2-40B4-BE49-F238E27FC236}">
                <a16:creationId xmlns:a16="http://schemas.microsoft.com/office/drawing/2014/main" id="{B5200CC9-69E8-3C24-B2E5-9607826DA63C}"/>
              </a:ext>
            </a:extLst>
          </p:cNvPr>
          <p:cNvPicPr>
            <a:picLocks noChangeAspect="1"/>
          </p:cNvPicPr>
          <p:nvPr/>
        </p:nvPicPr>
        <p:blipFill>
          <a:blip r:embed="rId5"/>
          <a:stretch>
            <a:fillRect/>
          </a:stretch>
        </p:blipFill>
        <p:spPr>
          <a:xfrm>
            <a:off x="1174750" y="3018807"/>
            <a:ext cx="9842500" cy="3268886"/>
          </a:xfrm>
          <a:prstGeom prst="rect">
            <a:avLst/>
          </a:prstGeom>
        </p:spPr>
      </p:pic>
      <p:pic>
        <p:nvPicPr>
          <p:cNvPr id="2" name="Picture 2" descr="Swedish Chamber of Commerce | Volvo Group">
            <a:extLst>
              <a:ext uri="{FF2B5EF4-FFF2-40B4-BE49-F238E27FC236}">
                <a16:creationId xmlns:a16="http://schemas.microsoft.com/office/drawing/2014/main" id="{21658C66-D76F-DB25-FBF8-5E2B58DEF2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5AB3CFF-E7FD-27B8-2224-1D726DC893FA}"/>
              </a:ext>
            </a:extLst>
          </p:cNvPr>
          <p:cNvPicPr>
            <a:picLocks noChangeAspect="1"/>
          </p:cNvPicPr>
          <p:nvPr/>
        </p:nvPicPr>
        <p:blipFill rotWithShape="1">
          <a:blip r:embed="rId7"/>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2052150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481969E-B0C7-25D4-1FBA-D77F7937056C}"/>
              </a:ext>
            </a:extLst>
          </p:cNvPr>
          <p:cNvPicPr>
            <a:picLocks noChangeAspect="1"/>
          </p:cNvPicPr>
          <p:nvPr/>
        </p:nvPicPr>
        <p:blipFill>
          <a:blip r:embed="rId2"/>
          <a:stretch>
            <a:fillRect/>
          </a:stretch>
        </p:blipFill>
        <p:spPr>
          <a:xfrm>
            <a:off x="5485800" y="285069"/>
            <a:ext cx="1219306" cy="91448"/>
          </a:xfrm>
          <a:prstGeom prst="rect">
            <a:avLst/>
          </a:prstGeom>
        </p:spPr>
      </p:pic>
      <p:sp>
        <p:nvSpPr>
          <p:cNvPr id="5" name="Footer Placeholder 3">
            <a:extLst>
              <a:ext uri="{FF2B5EF4-FFF2-40B4-BE49-F238E27FC236}">
                <a16:creationId xmlns:a16="http://schemas.microsoft.com/office/drawing/2014/main" id="{ECC1B031-E2AA-A39F-71C6-B07D60201443}"/>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sp>
        <p:nvSpPr>
          <p:cNvPr id="6" name="Flowchart: Process 3">
            <a:extLst>
              <a:ext uri="{FF2B5EF4-FFF2-40B4-BE49-F238E27FC236}">
                <a16:creationId xmlns:a16="http://schemas.microsoft.com/office/drawing/2014/main" id="{5FBDC213-94CA-4C49-FC37-1B69F3E92FEE}"/>
              </a:ext>
            </a:extLst>
          </p:cNvPr>
          <p:cNvSpPr/>
          <p:nvPr/>
        </p:nvSpPr>
        <p:spPr>
          <a:xfrm>
            <a:off x="257174" y="602581"/>
            <a:ext cx="3552826"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D</a:t>
            </a:r>
            <a:r>
              <a:rPr lang="en-US" altLang="zh-CN" dirty="0">
                <a:solidFill>
                  <a:schemeClr val="bg1"/>
                </a:solidFill>
              </a:rPr>
              <a:t>ecision Process Comparison</a:t>
            </a:r>
            <a:endParaRPr lang="sv-SE" dirty="0">
              <a:solidFill>
                <a:schemeClr val="bg1"/>
              </a:solidFill>
            </a:endParaRPr>
          </a:p>
        </p:txBody>
      </p:sp>
      <p:pic>
        <p:nvPicPr>
          <p:cNvPr id="8" name="图片 7" descr="图表&#10;&#10;描述已自动生成">
            <a:extLst>
              <a:ext uri="{FF2B5EF4-FFF2-40B4-BE49-F238E27FC236}">
                <a16:creationId xmlns:a16="http://schemas.microsoft.com/office/drawing/2014/main" id="{ACD365A0-7EF2-142E-39B2-CA1A203EE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40" y="1298297"/>
            <a:ext cx="4788904" cy="2394453"/>
          </a:xfrm>
          <a:prstGeom prst="rect">
            <a:avLst/>
          </a:prstGeom>
        </p:spPr>
      </p:pic>
      <p:pic>
        <p:nvPicPr>
          <p:cNvPr id="10" name="图片 9" descr="图表&#10;&#10;描述已自动生成">
            <a:extLst>
              <a:ext uri="{FF2B5EF4-FFF2-40B4-BE49-F238E27FC236}">
                <a16:creationId xmlns:a16="http://schemas.microsoft.com/office/drawing/2014/main" id="{9ADE8340-3906-04D1-1587-7B8749748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398" y="3836790"/>
            <a:ext cx="4788904" cy="2394452"/>
          </a:xfrm>
          <a:prstGeom prst="rect">
            <a:avLst/>
          </a:prstGeom>
        </p:spPr>
      </p:pic>
      <p:pic>
        <p:nvPicPr>
          <p:cNvPr id="16" name="图片 15" descr="图表, 散点图&#10;&#10;描述已自动生成">
            <a:extLst>
              <a:ext uri="{FF2B5EF4-FFF2-40B4-BE49-F238E27FC236}">
                <a16:creationId xmlns:a16="http://schemas.microsoft.com/office/drawing/2014/main" id="{DE960ECD-6C0F-2E96-7F8B-F3E05A1A3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871" y="3836789"/>
            <a:ext cx="4795517" cy="2397759"/>
          </a:xfrm>
          <a:prstGeom prst="rect">
            <a:avLst/>
          </a:prstGeom>
        </p:spPr>
      </p:pic>
      <p:pic>
        <p:nvPicPr>
          <p:cNvPr id="18" name="图片 17" descr="图表&#10;&#10;描述已自动生成">
            <a:extLst>
              <a:ext uri="{FF2B5EF4-FFF2-40B4-BE49-F238E27FC236}">
                <a16:creationId xmlns:a16="http://schemas.microsoft.com/office/drawing/2014/main" id="{7CF0F04E-36DF-91C8-23A7-887B82D23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3607" y="1298298"/>
            <a:ext cx="4788904" cy="2394452"/>
          </a:xfrm>
          <a:prstGeom prst="rect">
            <a:avLst/>
          </a:prstGeom>
        </p:spPr>
      </p:pic>
      <p:sp>
        <p:nvSpPr>
          <p:cNvPr id="19" name="文本框 18">
            <a:extLst>
              <a:ext uri="{FF2B5EF4-FFF2-40B4-BE49-F238E27FC236}">
                <a16:creationId xmlns:a16="http://schemas.microsoft.com/office/drawing/2014/main" id="{900983B8-7E66-639D-69BF-303DA59F3DB6}"/>
              </a:ext>
            </a:extLst>
          </p:cNvPr>
          <p:cNvSpPr txBox="1"/>
          <p:nvPr/>
        </p:nvSpPr>
        <p:spPr>
          <a:xfrm>
            <a:off x="580638" y="1039259"/>
            <a:ext cx="3034671" cy="307777"/>
          </a:xfrm>
          <a:prstGeom prst="rect">
            <a:avLst/>
          </a:prstGeom>
          <a:noFill/>
        </p:spPr>
        <p:txBody>
          <a:bodyPr wrap="square">
            <a:spAutoFit/>
          </a:bodyPr>
          <a:lstStyle/>
          <a:p>
            <a:r>
              <a:rPr lang="en-US" altLang="zh-CN" sz="1400" b="1" u="sng" dirty="0">
                <a:cs typeface="Times New Roman" panose="02020603050405020304" pitchFamily="18" charset="0"/>
              </a:rPr>
              <a:t>Decision Process at iteration 10 (MPC):</a:t>
            </a:r>
            <a:endParaRPr lang="zh-CN" altLang="en-US" sz="1400" b="1" u="sng" dirty="0">
              <a:cs typeface="Times New Roman" panose="02020603050405020304" pitchFamily="18" charset="0"/>
            </a:endParaRPr>
          </a:p>
        </p:txBody>
      </p:sp>
      <p:sp>
        <p:nvSpPr>
          <p:cNvPr id="20" name="文本框 19">
            <a:extLst>
              <a:ext uri="{FF2B5EF4-FFF2-40B4-BE49-F238E27FC236}">
                <a16:creationId xmlns:a16="http://schemas.microsoft.com/office/drawing/2014/main" id="{2B377C1C-143E-CFCB-F071-94907490837D}"/>
              </a:ext>
            </a:extLst>
          </p:cNvPr>
          <p:cNvSpPr txBox="1"/>
          <p:nvPr/>
        </p:nvSpPr>
        <p:spPr>
          <a:xfrm>
            <a:off x="6442288" y="1039259"/>
            <a:ext cx="3226829" cy="307777"/>
          </a:xfrm>
          <a:prstGeom prst="rect">
            <a:avLst/>
          </a:prstGeom>
          <a:noFill/>
        </p:spPr>
        <p:txBody>
          <a:bodyPr wrap="square">
            <a:spAutoFit/>
          </a:bodyPr>
          <a:lstStyle/>
          <a:p>
            <a:r>
              <a:rPr lang="en-US" altLang="zh-CN" sz="1400" b="1" u="sng" dirty="0">
                <a:cs typeface="Times New Roman" panose="02020603050405020304" pitchFamily="18" charset="0"/>
              </a:rPr>
              <a:t>Decision Process at iteration 10 (SMPC):</a:t>
            </a:r>
            <a:endParaRPr lang="zh-CN" altLang="en-US" sz="1400" b="1" u="sng" dirty="0">
              <a:cs typeface="Times New Roman" panose="02020603050405020304" pitchFamily="18" charset="0"/>
            </a:endParaRPr>
          </a:p>
        </p:txBody>
      </p:sp>
      <p:sp>
        <p:nvSpPr>
          <p:cNvPr id="21" name="文本框 20">
            <a:extLst>
              <a:ext uri="{FF2B5EF4-FFF2-40B4-BE49-F238E27FC236}">
                <a16:creationId xmlns:a16="http://schemas.microsoft.com/office/drawing/2014/main" id="{41808056-9255-8DCE-711D-953146E48395}"/>
              </a:ext>
            </a:extLst>
          </p:cNvPr>
          <p:cNvSpPr txBox="1"/>
          <p:nvPr/>
        </p:nvSpPr>
        <p:spPr>
          <a:xfrm>
            <a:off x="575127" y="3585517"/>
            <a:ext cx="3226829" cy="307777"/>
          </a:xfrm>
          <a:prstGeom prst="rect">
            <a:avLst/>
          </a:prstGeom>
          <a:noFill/>
        </p:spPr>
        <p:txBody>
          <a:bodyPr wrap="square">
            <a:spAutoFit/>
          </a:bodyPr>
          <a:lstStyle/>
          <a:p>
            <a:r>
              <a:rPr lang="en-US" altLang="zh-CN" sz="1400" b="1" u="sng" dirty="0">
                <a:cs typeface="Times New Roman" panose="02020603050405020304" pitchFamily="18" charset="0"/>
              </a:rPr>
              <a:t>Decision Process at iteration 20 (MPC):</a:t>
            </a:r>
            <a:endParaRPr lang="zh-CN" altLang="en-US" sz="1400" b="1" u="sng" dirty="0">
              <a:cs typeface="Times New Roman" panose="02020603050405020304" pitchFamily="18" charset="0"/>
            </a:endParaRPr>
          </a:p>
        </p:txBody>
      </p:sp>
      <p:sp>
        <p:nvSpPr>
          <p:cNvPr id="22" name="文本框 21">
            <a:extLst>
              <a:ext uri="{FF2B5EF4-FFF2-40B4-BE49-F238E27FC236}">
                <a16:creationId xmlns:a16="http://schemas.microsoft.com/office/drawing/2014/main" id="{D3E8CDD8-EE39-E49F-BBA8-EC5BE8756045}"/>
              </a:ext>
            </a:extLst>
          </p:cNvPr>
          <p:cNvSpPr txBox="1"/>
          <p:nvPr/>
        </p:nvSpPr>
        <p:spPr>
          <a:xfrm>
            <a:off x="6442287" y="3585517"/>
            <a:ext cx="3226829" cy="307777"/>
          </a:xfrm>
          <a:prstGeom prst="rect">
            <a:avLst/>
          </a:prstGeom>
          <a:noFill/>
        </p:spPr>
        <p:txBody>
          <a:bodyPr wrap="square">
            <a:spAutoFit/>
          </a:bodyPr>
          <a:lstStyle/>
          <a:p>
            <a:r>
              <a:rPr lang="en-US" altLang="zh-CN" sz="1400" b="1" u="sng" dirty="0">
                <a:cs typeface="Times New Roman" panose="02020603050405020304" pitchFamily="18" charset="0"/>
              </a:rPr>
              <a:t>Decision Process at iteration 20 (SMPC):</a:t>
            </a:r>
            <a:endParaRPr lang="zh-CN" altLang="en-US" sz="1400" b="1" u="sng" dirty="0">
              <a:cs typeface="Times New Roman" panose="02020603050405020304" pitchFamily="18" charset="0"/>
            </a:endParaRPr>
          </a:p>
        </p:txBody>
      </p:sp>
      <p:pic>
        <p:nvPicPr>
          <p:cNvPr id="2" name="Picture 2" descr="Swedish Chamber of Commerce | Volvo Group">
            <a:extLst>
              <a:ext uri="{FF2B5EF4-FFF2-40B4-BE49-F238E27FC236}">
                <a16:creationId xmlns:a16="http://schemas.microsoft.com/office/drawing/2014/main" id="{B4E29379-4991-5C6B-6D97-84DF0FB2C3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7E5CCB3-B68D-350C-77E5-82F735D25D58}"/>
              </a:ext>
            </a:extLst>
          </p:cNvPr>
          <p:cNvPicPr>
            <a:picLocks noChangeAspect="1"/>
          </p:cNvPicPr>
          <p:nvPr/>
        </p:nvPicPr>
        <p:blipFill rotWithShape="1">
          <a:blip r:embed="rId8"/>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290370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BF88410F-8371-EEED-1392-03FB75CBF178}"/>
              </a:ext>
            </a:extLst>
          </p:cNvPr>
          <p:cNvSpPr/>
          <p:nvPr/>
        </p:nvSpPr>
        <p:spPr>
          <a:xfrm>
            <a:off x="453726" y="689929"/>
            <a:ext cx="3058465" cy="360726"/>
          </a:xfrm>
          <a:prstGeom prst="flowChartProcess">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Architecture</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A1BB2DE-C673-3CB9-54B2-6AE5BEDF4B57}"/>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33" name="图片 32">
            <a:extLst>
              <a:ext uri="{FF2B5EF4-FFF2-40B4-BE49-F238E27FC236}">
                <a16:creationId xmlns:a16="http://schemas.microsoft.com/office/drawing/2014/main" id="{F4FB105A-D2B5-034F-E695-09FDB1375A3B}"/>
              </a:ext>
            </a:extLst>
          </p:cNvPr>
          <p:cNvPicPr>
            <a:picLocks noChangeAspect="1"/>
          </p:cNvPicPr>
          <p:nvPr/>
        </p:nvPicPr>
        <p:blipFill>
          <a:blip r:embed="rId2"/>
          <a:stretch>
            <a:fillRect/>
          </a:stretch>
        </p:blipFill>
        <p:spPr>
          <a:xfrm>
            <a:off x="5485800" y="285069"/>
            <a:ext cx="1219306" cy="91448"/>
          </a:xfrm>
          <a:prstGeom prst="rect">
            <a:avLst/>
          </a:prstGeom>
        </p:spPr>
      </p:pic>
      <p:pic>
        <p:nvPicPr>
          <p:cNvPr id="5" name="图片 4" descr="图形用户界面&#10;&#10;描述已自动生成">
            <a:extLst>
              <a:ext uri="{FF2B5EF4-FFF2-40B4-BE49-F238E27FC236}">
                <a16:creationId xmlns:a16="http://schemas.microsoft.com/office/drawing/2014/main" id="{22F84588-18B1-ADE5-A97B-AECBDFA6F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877" y="1191492"/>
            <a:ext cx="9336245" cy="4974072"/>
          </a:xfrm>
          <a:prstGeom prst="rect">
            <a:avLst/>
          </a:prstGeom>
        </p:spPr>
      </p:pic>
      <p:pic>
        <p:nvPicPr>
          <p:cNvPr id="1026" name="Picture 2" descr="Swedish Chamber of Commerce | Volvo Group">
            <a:extLst>
              <a:ext uri="{FF2B5EF4-FFF2-40B4-BE49-F238E27FC236}">
                <a16:creationId xmlns:a16="http://schemas.microsoft.com/office/drawing/2014/main" id="{7CB3CD6E-6E63-25D5-7849-377158F65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ACAEE50C-AFC4-0BD6-9A0F-5F07C0A68999}"/>
              </a:ext>
            </a:extLst>
          </p:cNvPr>
          <p:cNvPicPr>
            <a:picLocks noChangeAspect="1"/>
          </p:cNvPicPr>
          <p:nvPr/>
        </p:nvPicPr>
        <p:blipFill rotWithShape="1">
          <a:blip r:embed="rId5"/>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2301915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25D35D-65DE-09BA-9BE8-39F7B9C6B696}"/>
              </a:ext>
            </a:extLst>
          </p:cNvPr>
          <p:cNvPicPr>
            <a:picLocks noChangeAspect="1"/>
          </p:cNvPicPr>
          <p:nvPr/>
        </p:nvPicPr>
        <p:blipFill>
          <a:blip r:embed="rId2"/>
          <a:stretch>
            <a:fillRect/>
          </a:stretch>
        </p:blipFill>
        <p:spPr>
          <a:xfrm>
            <a:off x="5485800" y="285069"/>
            <a:ext cx="1219306" cy="91448"/>
          </a:xfrm>
          <a:prstGeom prst="rect">
            <a:avLst/>
          </a:prstGeom>
        </p:spPr>
      </p:pic>
      <p:sp>
        <p:nvSpPr>
          <p:cNvPr id="5" name="Footer Placeholder 3">
            <a:extLst>
              <a:ext uri="{FF2B5EF4-FFF2-40B4-BE49-F238E27FC236}">
                <a16:creationId xmlns:a16="http://schemas.microsoft.com/office/drawing/2014/main" id="{4383B96B-8567-E011-7EA6-6DE7F84B373C}"/>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sp>
        <p:nvSpPr>
          <p:cNvPr id="38" name="Flowchart: Process 3">
            <a:extLst>
              <a:ext uri="{FF2B5EF4-FFF2-40B4-BE49-F238E27FC236}">
                <a16:creationId xmlns:a16="http://schemas.microsoft.com/office/drawing/2014/main" id="{725D55C3-7B75-4B87-E847-41EE55F32C4C}"/>
              </a:ext>
            </a:extLst>
          </p:cNvPr>
          <p:cNvSpPr/>
          <p:nvPr/>
        </p:nvSpPr>
        <p:spPr>
          <a:xfrm>
            <a:off x="257174" y="602581"/>
            <a:ext cx="3552826"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Test in the </a:t>
            </a:r>
            <a:r>
              <a:rPr lang="en-US" altLang="zh-CN" dirty="0">
                <a:solidFill>
                  <a:schemeClr val="bg1"/>
                </a:solidFill>
              </a:rPr>
              <a:t>Heavy Traffic Scenario</a:t>
            </a:r>
            <a:endParaRPr lang="sv-SE" dirty="0">
              <a:solidFill>
                <a:schemeClr val="bg1"/>
              </a:solidFill>
            </a:endParaRPr>
          </a:p>
        </p:txBody>
      </p:sp>
      <p:pic>
        <p:nvPicPr>
          <p:cNvPr id="6" name="Picture 2" descr="Swedish Chamber of Commerce | Volvo Group">
            <a:extLst>
              <a:ext uri="{FF2B5EF4-FFF2-40B4-BE49-F238E27FC236}">
                <a16:creationId xmlns:a16="http://schemas.microsoft.com/office/drawing/2014/main" id="{A2767990-14E6-7550-6776-D0160F9D4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7AC1E89A-ED3B-0FA2-F4B5-FF07EDE271FE}"/>
              </a:ext>
            </a:extLst>
          </p:cNvPr>
          <p:cNvPicPr>
            <a:picLocks noChangeAspect="1"/>
          </p:cNvPicPr>
          <p:nvPr/>
        </p:nvPicPr>
        <p:blipFill rotWithShape="1">
          <a:blip r:embed="rId4"/>
          <a:srcRect l="1776" t="20315" r="5240" b="5912"/>
          <a:stretch/>
        </p:blipFill>
        <p:spPr>
          <a:xfrm>
            <a:off x="11396417" y="-6850"/>
            <a:ext cx="795584" cy="806361"/>
          </a:xfrm>
          <a:prstGeom prst="rect">
            <a:avLst/>
          </a:prstGeom>
        </p:spPr>
      </p:pic>
      <p:grpSp>
        <p:nvGrpSpPr>
          <p:cNvPr id="13" name="Group 12">
            <a:extLst>
              <a:ext uri="{FF2B5EF4-FFF2-40B4-BE49-F238E27FC236}">
                <a16:creationId xmlns:a16="http://schemas.microsoft.com/office/drawing/2014/main" id="{BD57C176-4B27-33EA-D2FA-956071CDD338}"/>
              </a:ext>
            </a:extLst>
          </p:cNvPr>
          <p:cNvGrpSpPr/>
          <p:nvPr/>
        </p:nvGrpSpPr>
        <p:grpSpPr>
          <a:xfrm>
            <a:off x="408667" y="1250735"/>
            <a:ext cx="11373572" cy="5176255"/>
            <a:chOff x="408667" y="1250735"/>
            <a:chExt cx="11373572" cy="5176255"/>
          </a:xfrm>
        </p:grpSpPr>
        <p:grpSp>
          <p:nvGrpSpPr>
            <p:cNvPr id="17" name="组合 16">
              <a:extLst>
                <a:ext uri="{FF2B5EF4-FFF2-40B4-BE49-F238E27FC236}">
                  <a16:creationId xmlns:a16="http://schemas.microsoft.com/office/drawing/2014/main" id="{AE1008EE-1E1B-C289-820B-41AE98F5262C}"/>
                </a:ext>
              </a:extLst>
            </p:cNvPr>
            <p:cNvGrpSpPr/>
            <p:nvPr/>
          </p:nvGrpSpPr>
          <p:grpSpPr>
            <a:xfrm>
              <a:off x="408667" y="4594386"/>
              <a:ext cx="11373572" cy="1832604"/>
              <a:chOff x="837869" y="2223383"/>
              <a:chExt cx="12424138" cy="1809493"/>
            </a:xfrm>
          </p:grpSpPr>
          <p:grpSp>
            <p:nvGrpSpPr>
              <p:cNvPr id="10" name="组合 9">
                <a:extLst>
                  <a:ext uri="{FF2B5EF4-FFF2-40B4-BE49-F238E27FC236}">
                    <a16:creationId xmlns:a16="http://schemas.microsoft.com/office/drawing/2014/main" id="{9FD8B536-C737-2DD2-73DB-0086A84325F6}"/>
                  </a:ext>
                </a:extLst>
              </p:cNvPr>
              <p:cNvGrpSpPr/>
              <p:nvPr/>
            </p:nvGrpSpPr>
            <p:grpSpPr>
              <a:xfrm>
                <a:off x="837869" y="2223383"/>
                <a:ext cx="8432026" cy="1809493"/>
                <a:chOff x="3368040" y="2773362"/>
                <a:chExt cx="11193395" cy="2531859"/>
              </a:xfrm>
            </p:grpSpPr>
            <p:pic>
              <p:nvPicPr>
                <p:cNvPr id="7" name="图片 6" descr="图表&#10;&#10;描述已自动生成">
                  <a:extLst>
                    <a:ext uri="{FF2B5EF4-FFF2-40B4-BE49-F238E27FC236}">
                      <a16:creationId xmlns:a16="http://schemas.microsoft.com/office/drawing/2014/main" id="{672CBE6B-0559-BA13-65FF-A435209E9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9696" y="2822242"/>
                  <a:ext cx="5521739" cy="2482979"/>
                </a:xfrm>
                <a:prstGeom prst="rect">
                  <a:avLst/>
                </a:prstGeom>
              </p:spPr>
            </p:pic>
            <p:pic>
              <p:nvPicPr>
                <p:cNvPr id="9" name="图片 8" descr="图表&#10;&#10;描述已自动生成">
                  <a:extLst>
                    <a:ext uri="{FF2B5EF4-FFF2-40B4-BE49-F238E27FC236}">
                      <a16:creationId xmlns:a16="http://schemas.microsoft.com/office/drawing/2014/main" id="{46C08FC3-CDEF-48D4-F6D3-14886129C0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8040" y="2773362"/>
                  <a:ext cx="5590320" cy="2531859"/>
                </a:xfrm>
                <a:prstGeom prst="rect">
                  <a:avLst/>
                </a:prstGeom>
              </p:spPr>
            </p:pic>
          </p:grpSp>
          <p:pic>
            <p:nvPicPr>
              <p:cNvPr id="16" name="图片 15" descr="图表&#10;&#10;描述已自动生成">
                <a:extLst>
                  <a:ext uri="{FF2B5EF4-FFF2-40B4-BE49-F238E27FC236}">
                    <a16:creationId xmlns:a16="http://schemas.microsoft.com/office/drawing/2014/main" id="{DB4A55A6-1632-A04F-4B69-667A2D97BC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1166" y="2258317"/>
                <a:ext cx="3930841" cy="1774559"/>
              </a:xfrm>
              <a:prstGeom prst="rect">
                <a:avLst/>
              </a:prstGeom>
            </p:spPr>
          </p:pic>
        </p:grpSp>
        <p:grpSp>
          <p:nvGrpSpPr>
            <p:cNvPr id="2" name="Group 38">
              <a:extLst>
                <a:ext uri="{FF2B5EF4-FFF2-40B4-BE49-F238E27FC236}">
                  <a16:creationId xmlns:a16="http://schemas.microsoft.com/office/drawing/2014/main" id="{B2253825-7F0C-8EDC-38D8-4009D68352C6}"/>
                </a:ext>
              </a:extLst>
            </p:cNvPr>
            <p:cNvGrpSpPr/>
            <p:nvPr/>
          </p:nvGrpSpPr>
          <p:grpSpPr>
            <a:xfrm>
              <a:off x="1174203" y="1250735"/>
              <a:ext cx="9842500" cy="1543658"/>
              <a:chOff x="-3727123" y="2017712"/>
              <a:chExt cx="19646245" cy="2822575"/>
            </a:xfrm>
          </p:grpSpPr>
          <p:grpSp>
            <p:nvGrpSpPr>
              <p:cNvPr id="3" name="Group 24">
                <a:extLst>
                  <a:ext uri="{FF2B5EF4-FFF2-40B4-BE49-F238E27FC236}">
                    <a16:creationId xmlns:a16="http://schemas.microsoft.com/office/drawing/2014/main" id="{04941AAE-FC08-2BAF-E317-776B6E6A48C9}"/>
                  </a:ext>
                </a:extLst>
              </p:cNvPr>
              <p:cNvGrpSpPr/>
              <p:nvPr/>
            </p:nvGrpSpPr>
            <p:grpSpPr>
              <a:xfrm>
                <a:off x="-3727123" y="2017712"/>
                <a:ext cx="19646245" cy="2822575"/>
                <a:chOff x="318155" y="2715782"/>
                <a:chExt cx="19646245" cy="2822575"/>
              </a:xfrm>
            </p:grpSpPr>
            <p:grpSp>
              <p:nvGrpSpPr>
                <p:cNvPr id="20" name="Group 4">
                  <a:extLst>
                    <a:ext uri="{FF2B5EF4-FFF2-40B4-BE49-F238E27FC236}">
                      <a16:creationId xmlns:a16="http://schemas.microsoft.com/office/drawing/2014/main" id="{1104A255-7B1C-3AE8-BC0E-C071DBB2343F}"/>
                    </a:ext>
                  </a:extLst>
                </p:cNvPr>
                <p:cNvGrpSpPr/>
                <p:nvPr/>
              </p:nvGrpSpPr>
              <p:grpSpPr>
                <a:xfrm>
                  <a:off x="318155" y="2715782"/>
                  <a:ext cx="19646245" cy="2822575"/>
                  <a:chOff x="2034466" y="1554672"/>
                  <a:chExt cx="8123068" cy="2822575"/>
                </a:xfrm>
              </p:grpSpPr>
              <p:sp>
                <p:nvSpPr>
                  <p:cNvPr id="29" name="Rectangle 14">
                    <a:extLst>
                      <a:ext uri="{FF2B5EF4-FFF2-40B4-BE49-F238E27FC236}">
                        <a16:creationId xmlns:a16="http://schemas.microsoft.com/office/drawing/2014/main" id="{CFF5B978-C7FB-C6F9-0D0A-47356DB86450}"/>
                      </a:ext>
                    </a:extLst>
                  </p:cNvPr>
                  <p:cNvSpPr/>
                  <p:nvPr/>
                </p:nvSpPr>
                <p:spPr>
                  <a:xfrm>
                    <a:off x="2034466" y="1554672"/>
                    <a:ext cx="8123068" cy="2822575"/>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30" name="Group 15">
                    <a:extLst>
                      <a:ext uri="{FF2B5EF4-FFF2-40B4-BE49-F238E27FC236}">
                        <a16:creationId xmlns:a16="http://schemas.microsoft.com/office/drawing/2014/main" id="{C27CC06B-7DB2-B8A2-CEBE-FE4A181C517A}"/>
                      </a:ext>
                    </a:extLst>
                  </p:cNvPr>
                  <p:cNvGrpSpPr/>
                  <p:nvPr/>
                </p:nvGrpSpPr>
                <p:grpSpPr>
                  <a:xfrm>
                    <a:off x="2034466" y="1554672"/>
                    <a:ext cx="8123068" cy="2822575"/>
                    <a:chOff x="2130641" y="2040447"/>
                    <a:chExt cx="8123068" cy="2822575"/>
                  </a:xfrm>
                </p:grpSpPr>
                <p:cxnSp>
                  <p:nvCxnSpPr>
                    <p:cNvPr id="31" name="Straight Connector 17">
                      <a:extLst>
                        <a:ext uri="{FF2B5EF4-FFF2-40B4-BE49-F238E27FC236}">
                          <a16:creationId xmlns:a16="http://schemas.microsoft.com/office/drawing/2014/main" id="{64FBB563-1665-93C7-A771-8AAC5D7674B6}"/>
                        </a:ext>
                      </a:extLst>
                    </p:cNvPr>
                    <p:cNvCxnSpPr>
                      <a:cxnSpLocks/>
                    </p:cNvCxnSpPr>
                    <p:nvPr/>
                  </p:nvCxnSpPr>
                  <p:spPr>
                    <a:xfrm>
                      <a:off x="2130641" y="2958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8">
                      <a:extLst>
                        <a:ext uri="{FF2B5EF4-FFF2-40B4-BE49-F238E27FC236}">
                          <a16:creationId xmlns:a16="http://schemas.microsoft.com/office/drawing/2014/main" id="{F0BA54BB-AF47-104D-F6E4-48E32D4E81E3}"/>
                        </a:ext>
                      </a:extLst>
                    </p:cNvPr>
                    <p:cNvCxnSpPr>
                      <a:cxnSpLocks/>
                    </p:cNvCxnSpPr>
                    <p:nvPr/>
                  </p:nvCxnSpPr>
                  <p:spPr>
                    <a:xfrm>
                      <a:off x="2130641" y="3894893"/>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19">
                      <a:extLst>
                        <a:ext uri="{FF2B5EF4-FFF2-40B4-BE49-F238E27FC236}">
                          <a16:creationId xmlns:a16="http://schemas.microsoft.com/office/drawing/2014/main" id="{2C8AF8FE-7959-9956-9FEB-2AC1B9DDA0BF}"/>
                        </a:ext>
                      </a:extLst>
                    </p:cNvPr>
                    <p:cNvCxnSpPr>
                      <a:cxnSpLocks/>
                    </p:cNvCxnSpPr>
                    <p:nvPr/>
                  </p:nvCxnSpPr>
                  <p:spPr>
                    <a:xfrm>
                      <a:off x="2130641" y="4863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20">
                      <a:extLst>
                        <a:ext uri="{FF2B5EF4-FFF2-40B4-BE49-F238E27FC236}">
                          <a16:creationId xmlns:a16="http://schemas.microsoft.com/office/drawing/2014/main" id="{A51B728F-61F0-48D7-8B5D-853D30D42CE7}"/>
                        </a:ext>
                      </a:extLst>
                    </p:cNvPr>
                    <p:cNvCxnSpPr>
                      <a:cxnSpLocks/>
                    </p:cNvCxnSpPr>
                    <p:nvPr/>
                  </p:nvCxnSpPr>
                  <p:spPr>
                    <a:xfrm>
                      <a:off x="2130641" y="2040447"/>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pic>
              <p:nvPicPr>
                <p:cNvPr id="22" name="Picture 6" descr="A car with a blue background&#10;&#10;Description automatically generated">
                  <a:extLst>
                    <a:ext uri="{FF2B5EF4-FFF2-40B4-BE49-F238E27FC236}">
                      <a16:creationId xmlns:a16="http://schemas.microsoft.com/office/drawing/2014/main" id="{1BC2E267-44FE-6761-C506-C111053B24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775435" y="3919254"/>
                  <a:ext cx="903901" cy="415627"/>
                </a:xfrm>
                <a:prstGeom prst="rect">
                  <a:avLst/>
                </a:prstGeom>
              </p:spPr>
            </p:pic>
            <p:pic>
              <p:nvPicPr>
                <p:cNvPr id="23" name="Picture 7" descr="A car with a blue background&#10;&#10;Description automatically generated">
                  <a:extLst>
                    <a:ext uri="{FF2B5EF4-FFF2-40B4-BE49-F238E27FC236}">
                      <a16:creationId xmlns:a16="http://schemas.microsoft.com/office/drawing/2014/main" id="{51E51193-91A0-7BF6-2664-E3B011E100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38871">
                  <a:off x="12240407" y="2851992"/>
                  <a:ext cx="903901" cy="415627"/>
                </a:xfrm>
                <a:prstGeom prst="rect">
                  <a:avLst/>
                </a:prstGeom>
              </p:spPr>
            </p:pic>
            <p:pic>
              <p:nvPicPr>
                <p:cNvPr id="24" name="Picture 8" descr="A car with a blue background&#10;&#10;Description automatically generated">
                  <a:extLst>
                    <a:ext uri="{FF2B5EF4-FFF2-40B4-BE49-F238E27FC236}">
                      <a16:creationId xmlns:a16="http://schemas.microsoft.com/office/drawing/2014/main" id="{9D8AFAB6-20D4-2B9B-B9DB-2291B50BAC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5798" y="4846479"/>
                  <a:ext cx="903901" cy="415627"/>
                </a:xfrm>
                <a:prstGeom prst="rect">
                  <a:avLst/>
                </a:prstGeom>
              </p:spPr>
            </p:pic>
            <p:pic>
              <p:nvPicPr>
                <p:cNvPr id="25" name="Picture 9" descr="A car with a blue background&#10;&#10;Description automatically generated">
                  <a:extLst>
                    <a:ext uri="{FF2B5EF4-FFF2-40B4-BE49-F238E27FC236}">
                      <a16:creationId xmlns:a16="http://schemas.microsoft.com/office/drawing/2014/main" id="{9E9CDEC3-F33A-6C63-B5E5-94D99D50D0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2800" y="3919254"/>
                  <a:ext cx="903901" cy="415627"/>
                </a:xfrm>
                <a:prstGeom prst="rect">
                  <a:avLst/>
                </a:prstGeom>
              </p:spPr>
            </p:pic>
            <p:pic>
              <p:nvPicPr>
                <p:cNvPr id="27" name="Picture 22" descr="A car with a blue background&#10;&#10;Description automatically generated">
                  <a:extLst>
                    <a:ext uri="{FF2B5EF4-FFF2-40B4-BE49-F238E27FC236}">
                      <a16:creationId xmlns:a16="http://schemas.microsoft.com/office/drawing/2014/main" id="{F4024129-EEE8-D0EF-13B5-9AD81CA9C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9085" y="4846478"/>
                  <a:ext cx="903901" cy="415627"/>
                </a:xfrm>
                <a:prstGeom prst="rect">
                  <a:avLst/>
                </a:prstGeom>
              </p:spPr>
            </p:pic>
            <p:pic>
              <p:nvPicPr>
                <p:cNvPr id="28" name="Picture 23" descr="A car with a blue background&#10;&#10;Description automatically generated">
                  <a:extLst>
                    <a:ext uri="{FF2B5EF4-FFF2-40B4-BE49-F238E27FC236}">
                      <a16:creationId xmlns:a16="http://schemas.microsoft.com/office/drawing/2014/main" id="{011550BD-81AF-E431-FA68-1242F04E61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49003" y="2987740"/>
                  <a:ext cx="903901" cy="415627"/>
                </a:xfrm>
                <a:prstGeom prst="rect">
                  <a:avLst/>
                </a:prstGeom>
              </p:spPr>
            </p:pic>
            <p:pic>
              <p:nvPicPr>
                <p:cNvPr id="21" name="Picture 5" descr="A red rectangular object with black border&#10;&#10;Description automatically generated">
                  <a:extLst>
                    <a:ext uri="{FF2B5EF4-FFF2-40B4-BE49-F238E27FC236}">
                      <a16:creationId xmlns:a16="http://schemas.microsoft.com/office/drawing/2014/main" id="{2F0ACAA9-87BF-2273-CFB4-BB90F7FCA2B0}"/>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rot="520748">
                  <a:off x="9985471" y="2889901"/>
                  <a:ext cx="2324301" cy="723963"/>
                </a:xfrm>
                <a:prstGeom prst="rect">
                  <a:avLst/>
                </a:prstGeom>
              </p:spPr>
            </p:pic>
          </p:grpSp>
          <p:cxnSp>
            <p:nvCxnSpPr>
              <p:cNvPr id="8" name="Straight Arrow Connector 29">
                <a:extLst>
                  <a:ext uri="{FF2B5EF4-FFF2-40B4-BE49-F238E27FC236}">
                    <a16:creationId xmlns:a16="http://schemas.microsoft.com/office/drawing/2014/main" id="{C4F2619A-90B4-8AB2-36FB-8F0948DE424A}"/>
                  </a:ext>
                </a:extLst>
              </p:cNvPr>
              <p:cNvCxnSpPr>
                <a:cxnSpLocks/>
              </p:cNvCxnSpPr>
              <p:nvPr/>
            </p:nvCxnSpPr>
            <p:spPr>
              <a:xfrm flipH="1">
                <a:off x="1122043" y="4356221"/>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32">
                <a:extLst>
                  <a:ext uri="{FF2B5EF4-FFF2-40B4-BE49-F238E27FC236}">
                    <a16:creationId xmlns:a16="http://schemas.microsoft.com/office/drawing/2014/main" id="{44FD545B-C679-2967-54F5-59750BBE2914}"/>
                  </a:ext>
                </a:extLst>
              </p:cNvPr>
              <p:cNvCxnSpPr>
                <a:cxnSpLocks/>
              </p:cNvCxnSpPr>
              <p:nvPr/>
            </p:nvCxnSpPr>
            <p:spPr>
              <a:xfrm flipH="1">
                <a:off x="2736183" y="3428997"/>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33">
                <a:extLst>
                  <a:ext uri="{FF2B5EF4-FFF2-40B4-BE49-F238E27FC236}">
                    <a16:creationId xmlns:a16="http://schemas.microsoft.com/office/drawing/2014/main" id="{6FB78A02-0002-EB4E-6194-0624FE292C72}"/>
                  </a:ext>
                </a:extLst>
              </p:cNvPr>
              <p:cNvCxnSpPr>
                <a:cxnSpLocks/>
              </p:cNvCxnSpPr>
              <p:nvPr/>
            </p:nvCxnSpPr>
            <p:spPr>
              <a:xfrm flipH="1">
                <a:off x="5725008" y="4343642"/>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35">
                <a:extLst>
                  <a:ext uri="{FF2B5EF4-FFF2-40B4-BE49-F238E27FC236}">
                    <a16:creationId xmlns:a16="http://schemas.microsoft.com/office/drawing/2014/main" id="{ED8F5488-00A2-610E-7CED-19C39883951B}"/>
                  </a:ext>
                </a:extLst>
              </p:cNvPr>
              <p:cNvCxnSpPr>
                <a:cxnSpLocks/>
              </p:cNvCxnSpPr>
              <p:nvPr/>
            </p:nvCxnSpPr>
            <p:spPr>
              <a:xfrm flipH="1">
                <a:off x="11989259" y="2497483"/>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37">
                <a:extLst>
                  <a:ext uri="{FF2B5EF4-FFF2-40B4-BE49-F238E27FC236}">
                    <a16:creationId xmlns:a16="http://schemas.microsoft.com/office/drawing/2014/main" id="{6FC5214D-78C9-B797-570A-2E07CF2FEB8D}"/>
                  </a:ext>
                </a:extLst>
              </p:cNvPr>
              <p:cNvCxnSpPr>
                <a:cxnSpLocks/>
              </p:cNvCxnSpPr>
              <p:nvPr/>
            </p:nvCxnSpPr>
            <p:spPr>
              <a:xfrm flipH="1">
                <a:off x="14618818" y="3428997"/>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35" name="Group 38">
              <a:extLst>
                <a:ext uri="{FF2B5EF4-FFF2-40B4-BE49-F238E27FC236}">
                  <a16:creationId xmlns:a16="http://schemas.microsoft.com/office/drawing/2014/main" id="{0D75AB20-7CB0-10FB-D587-871D21793423}"/>
                </a:ext>
              </a:extLst>
            </p:cNvPr>
            <p:cNvGrpSpPr/>
            <p:nvPr/>
          </p:nvGrpSpPr>
          <p:grpSpPr>
            <a:xfrm>
              <a:off x="1174203" y="2855168"/>
              <a:ext cx="9842500" cy="1543658"/>
              <a:chOff x="-3727123" y="2017712"/>
              <a:chExt cx="19646245" cy="2822575"/>
            </a:xfrm>
          </p:grpSpPr>
          <p:grpSp>
            <p:nvGrpSpPr>
              <p:cNvPr id="40" name="Group 24">
                <a:extLst>
                  <a:ext uri="{FF2B5EF4-FFF2-40B4-BE49-F238E27FC236}">
                    <a16:creationId xmlns:a16="http://schemas.microsoft.com/office/drawing/2014/main" id="{3A2C7DC8-5F60-27B4-22A3-E72381CFFEC3}"/>
                  </a:ext>
                </a:extLst>
              </p:cNvPr>
              <p:cNvGrpSpPr/>
              <p:nvPr/>
            </p:nvGrpSpPr>
            <p:grpSpPr>
              <a:xfrm>
                <a:off x="-3727123" y="2017712"/>
                <a:ext cx="19646245" cy="2822575"/>
                <a:chOff x="318155" y="2715782"/>
                <a:chExt cx="19646245" cy="2822575"/>
              </a:xfrm>
            </p:grpSpPr>
            <p:grpSp>
              <p:nvGrpSpPr>
                <p:cNvPr id="49" name="Group 4">
                  <a:extLst>
                    <a:ext uri="{FF2B5EF4-FFF2-40B4-BE49-F238E27FC236}">
                      <a16:creationId xmlns:a16="http://schemas.microsoft.com/office/drawing/2014/main" id="{BA62E991-98A3-0A97-BB44-2D18FD96BD8B}"/>
                    </a:ext>
                  </a:extLst>
                </p:cNvPr>
                <p:cNvGrpSpPr/>
                <p:nvPr/>
              </p:nvGrpSpPr>
              <p:grpSpPr>
                <a:xfrm>
                  <a:off x="318155" y="2715782"/>
                  <a:ext cx="19646245" cy="2822575"/>
                  <a:chOff x="2034466" y="1554672"/>
                  <a:chExt cx="8123068" cy="2822575"/>
                </a:xfrm>
              </p:grpSpPr>
              <p:sp>
                <p:nvSpPr>
                  <p:cNvPr id="58" name="Rectangle 14">
                    <a:extLst>
                      <a:ext uri="{FF2B5EF4-FFF2-40B4-BE49-F238E27FC236}">
                        <a16:creationId xmlns:a16="http://schemas.microsoft.com/office/drawing/2014/main" id="{8B4D1C45-C1E5-41FA-1520-60A53B7FC7CC}"/>
                      </a:ext>
                    </a:extLst>
                  </p:cNvPr>
                  <p:cNvSpPr/>
                  <p:nvPr/>
                </p:nvSpPr>
                <p:spPr>
                  <a:xfrm>
                    <a:off x="2034466" y="1554672"/>
                    <a:ext cx="8123068" cy="2822575"/>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59" name="Group 15">
                    <a:extLst>
                      <a:ext uri="{FF2B5EF4-FFF2-40B4-BE49-F238E27FC236}">
                        <a16:creationId xmlns:a16="http://schemas.microsoft.com/office/drawing/2014/main" id="{9DF06FC3-0970-351D-D8D8-E639E2B5A13B}"/>
                      </a:ext>
                    </a:extLst>
                  </p:cNvPr>
                  <p:cNvGrpSpPr/>
                  <p:nvPr/>
                </p:nvGrpSpPr>
                <p:grpSpPr>
                  <a:xfrm>
                    <a:off x="2034466" y="1554672"/>
                    <a:ext cx="8123068" cy="2822575"/>
                    <a:chOff x="2130641" y="2040447"/>
                    <a:chExt cx="8123068" cy="2822575"/>
                  </a:xfrm>
                </p:grpSpPr>
                <p:cxnSp>
                  <p:nvCxnSpPr>
                    <p:cNvPr id="60" name="Straight Connector 17">
                      <a:extLst>
                        <a:ext uri="{FF2B5EF4-FFF2-40B4-BE49-F238E27FC236}">
                          <a16:creationId xmlns:a16="http://schemas.microsoft.com/office/drawing/2014/main" id="{73802A35-BB1A-B0BE-7960-0DA9D3B31A8C}"/>
                        </a:ext>
                      </a:extLst>
                    </p:cNvPr>
                    <p:cNvCxnSpPr>
                      <a:cxnSpLocks/>
                    </p:cNvCxnSpPr>
                    <p:nvPr/>
                  </p:nvCxnSpPr>
                  <p:spPr>
                    <a:xfrm>
                      <a:off x="2130641" y="2958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18">
                      <a:extLst>
                        <a:ext uri="{FF2B5EF4-FFF2-40B4-BE49-F238E27FC236}">
                          <a16:creationId xmlns:a16="http://schemas.microsoft.com/office/drawing/2014/main" id="{4FE917BB-9023-B32E-F6EE-B8DF0322EB81}"/>
                        </a:ext>
                      </a:extLst>
                    </p:cNvPr>
                    <p:cNvCxnSpPr>
                      <a:cxnSpLocks/>
                    </p:cNvCxnSpPr>
                    <p:nvPr/>
                  </p:nvCxnSpPr>
                  <p:spPr>
                    <a:xfrm>
                      <a:off x="2130641" y="3894893"/>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19">
                      <a:extLst>
                        <a:ext uri="{FF2B5EF4-FFF2-40B4-BE49-F238E27FC236}">
                          <a16:creationId xmlns:a16="http://schemas.microsoft.com/office/drawing/2014/main" id="{C7FDF39A-33A6-A12E-A40F-EF4724E2E023}"/>
                        </a:ext>
                      </a:extLst>
                    </p:cNvPr>
                    <p:cNvCxnSpPr>
                      <a:cxnSpLocks/>
                    </p:cNvCxnSpPr>
                    <p:nvPr/>
                  </p:nvCxnSpPr>
                  <p:spPr>
                    <a:xfrm>
                      <a:off x="2130641" y="4863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20">
                      <a:extLst>
                        <a:ext uri="{FF2B5EF4-FFF2-40B4-BE49-F238E27FC236}">
                          <a16:creationId xmlns:a16="http://schemas.microsoft.com/office/drawing/2014/main" id="{C43D0E0E-69EC-856E-23F7-5D3CEDB50C06}"/>
                        </a:ext>
                      </a:extLst>
                    </p:cNvPr>
                    <p:cNvCxnSpPr>
                      <a:cxnSpLocks/>
                    </p:cNvCxnSpPr>
                    <p:nvPr/>
                  </p:nvCxnSpPr>
                  <p:spPr>
                    <a:xfrm>
                      <a:off x="2130641" y="2040447"/>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pic>
              <p:nvPicPr>
                <p:cNvPr id="51" name="Picture 6" descr="A car with a blue background&#10;&#10;Description automatically generated">
                  <a:extLst>
                    <a:ext uri="{FF2B5EF4-FFF2-40B4-BE49-F238E27FC236}">
                      <a16:creationId xmlns:a16="http://schemas.microsoft.com/office/drawing/2014/main" id="{67F3F39E-4E58-5153-F450-D3B207515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775435" y="3919254"/>
                  <a:ext cx="903901" cy="415627"/>
                </a:xfrm>
                <a:prstGeom prst="rect">
                  <a:avLst/>
                </a:prstGeom>
              </p:spPr>
            </p:pic>
            <p:pic>
              <p:nvPicPr>
                <p:cNvPr id="52" name="Picture 7" descr="A car with a blue background&#10;&#10;Description automatically generated">
                  <a:extLst>
                    <a:ext uri="{FF2B5EF4-FFF2-40B4-BE49-F238E27FC236}">
                      <a16:creationId xmlns:a16="http://schemas.microsoft.com/office/drawing/2014/main" id="{858ED495-09F4-45EC-5C59-3B7614B677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47745" y="2982383"/>
                  <a:ext cx="903901" cy="415627"/>
                </a:xfrm>
                <a:prstGeom prst="rect">
                  <a:avLst/>
                </a:prstGeom>
              </p:spPr>
            </p:pic>
            <p:pic>
              <p:nvPicPr>
                <p:cNvPr id="53" name="Picture 8" descr="A car with a blue background&#10;&#10;Description automatically generated">
                  <a:extLst>
                    <a:ext uri="{FF2B5EF4-FFF2-40B4-BE49-F238E27FC236}">
                      <a16:creationId xmlns:a16="http://schemas.microsoft.com/office/drawing/2014/main" id="{5B78815A-F011-9545-4BEE-69BB13ED4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5798" y="4846479"/>
                  <a:ext cx="903901" cy="415627"/>
                </a:xfrm>
                <a:prstGeom prst="rect">
                  <a:avLst/>
                </a:prstGeom>
              </p:spPr>
            </p:pic>
            <p:pic>
              <p:nvPicPr>
                <p:cNvPr id="54" name="Picture 9" descr="A car with a blue background&#10;&#10;Description automatically generated">
                  <a:extLst>
                    <a:ext uri="{FF2B5EF4-FFF2-40B4-BE49-F238E27FC236}">
                      <a16:creationId xmlns:a16="http://schemas.microsoft.com/office/drawing/2014/main" id="{FF752EBE-1FDD-09B7-6079-867868A859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2800" y="3919254"/>
                  <a:ext cx="903901" cy="415627"/>
                </a:xfrm>
                <a:prstGeom prst="rect">
                  <a:avLst/>
                </a:prstGeom>
              </p:spPr>
            </p:pic>
            <p:pic>
              <p:nvPicPr>
                <p:cNvPr id="55" name="Picture 21" descr="A car with a blue background&#10;&#10;Description automatically generated">
                  <a:extLst>
                    <a:ext uri="{FF2B5EF4-FFF2-40B4-BE49-F238E27FC236}">
                      <a16:creationId xmlns:a16="http://schemas.microsoft.com/office/drawing/2014/main" id="{B25F73DF-5CEF-64D3-0D55-3D6C7DAB4F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47744" y="4846478"/>
                  <a:ext cx="903901" cy="415627"/>
                </a:xfrm>
                <a:prstGeom prst="rect">
                  <a:avLst/>
                </a:prstGeom>
              </p:spPr>
            </p:pic>
            <p:pic>
              <p:nvPicPr>
                <p:cNvPr id="56" name="Picture 22" descr="A car with a blue background&#10;&#10;Description automatically generated">
                  <a:extLst>
                    <a:ext uri="{FF2B5EF4-FFF2-40B4-BE49-F238E27FC236}">
                      <a16:creationId xmlns:a16="http://schemas.microsoft.com/office/drawing/2014/main" id="{2EC985FB-87DB-8CE0-8F69-0B207FD5C7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9085" y="4846478"/>
                  <a:ext cx="903901" cy="415627"/>
                </a:xfrm>
                <a:prstGeom prst="rect">
                  <a:avLst/>
                </a:prstGeom>
              </p:spPr>
            </p:pic>
            <p:pic>
              <p:nvPicPr>
                <p:cNvPr id="57" name="Picture 23" descr="A car with a blue background&#10;&#10;Description automatically generated">
                  <a:extLst>
                    <a:ext uri="{FF2B5EF4-FFF2-40B4-BE49-F238E27FC236}">
                      <a16:creationId xmlns:a16="http://schemas.microsoft.com/office/drawing/2014/main" id="{C0A3CA90-8EEE-B05C-3F71-894988873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49003" y="2987740"/>
                  <a:ext cx="903901" cy="415627"/>
                </a:xfrm>
                <a:prstGeom prst="rect">
                  <a:avLst/>
                </a:prstGeom>
              </p:spPr>
            </p:pic>
          </p:grpSp>
          <p:cxnSp>
            <p:nvCxnSpPr>
              <p:cNvPr id="42" name="Straight Arrow Connector 29">
                <a:extLst>
                  <a:ext uri="{FF2B5EF4-FFF2-40B4-BE49-F238E27FC236}">
                    <a16:creationId xmlns:a16="http://schemas.microsoft.com/office/drawing/2014/main" id="{6E836B5F-556B-CFB4-F726-C19406FEEDFB}"/>
                  </a:ext>
                </a:extLst>
              </p:cNvPr>
              <p:cNvCxnSpPr>
                <a:cxnSpLocks/>
              </p:cNvCxnSpPr>
              <p:nvPr/>
            </p:nvCxnSpPr>
            <p:spPr>
              <a:xfrm flipH="1">
                <a:off x="1122043" y="4356221"/>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32">
                <a:extLst>
                  <a:ext uri="{FF2B5EF4-FFF2-40B4-BE49-F238E27FC236}">
                    <a16:creationId xmlns:a16="http://schemas.microsoft.com/office/drawing/2014/main" id="{DD46E654-D3CA-1CE2-25FC-2B28E1C745B1}"/>
                  </a:ext>
                </a:extLst>
              </p:cNvPr>
              <p:cNvCxnSpPr>
                <a:cxnSpLocks/>
              </p:cNvCxnSpPr>
              <p:nvPr/>
            </p:nvCxnSpPr>
            <p:spPr>
              <a:xfrm flipH="1">
                <a:off x="2736183" y="3428997"/>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33">
                <a:extLst>
                  <a:ext uri="{FF2B5EF4-FFF2-40B4-BE49-F238E27FC236}">
                    <a16:creationId xmlns:a16="http://schemas.microsoft.com/office/drawing/2014/main" id="{573609DA-E7C5-7B6C-8CAD-EA9888C49533}"/>
                  </a:ext>
                </a:extLst>
              </p:cNvPr>
              <p:cNvCxnSpPr>
                <a:cxnSpLocks/>
              </p:cNvCxnSpPr>
              <p:nvPr/>
            </p:nvCxnSpPr>
            <p:spPr>
              <a:xfrm flipH="1">
                <a:off x="5725008" y="4343642"/>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34">
                <a:extLst>
                  <a:ext uri="{FF2B5EF4-FFF2-40B4-BE49-F238E27FC236}">
                    <a16:creationId xmlns:a16="http://schemas.microsoft.com/office/drawing/2014/main" id="{E7DAE0BC-0D3D-17EC-6186-BCC5D2DE3B1F}"/>
                  </a:ext>
                </a:extLst>
              </p:cNvPr>
              <p:cNvCxnSpPr>
                <a:cxnSpLocks/>
              </p:cNvCxnSpPr>
              <p:nvPr/>
            </p:nvCxnSpPr>
            <p:spPr>
              <a:xfrm flipH="1">
                <a:off x="8693667" y="2492126"/>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35">
                <a:extLst>
                  <a:ext uri="{FF2B5EF4-FFF2-40B4-BE49-F238E27FC236}">
                    <a16:creationId xmlns:a16="http://schemas.microsoft.com/office/drawing/2014/main" id="{23B2209F-F53D-513F-9712-6C78CD8DB8F2}"/>
                  </a:ext>
                </a:extLst>
              </p:cNvPr>
              <p:cNvCxnSpPr>
                <a:cxnSpLocks/>
              </p:cNvCxnSpPr>
              <p:nvPr/>
            </p:nvCxnSpPr>
            <p:spPr>
              <a:xfrm flipH="1">
                <a:off x="11989259" y="2497483"/>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36">
                <a:extLst>
                  <a:ext uri="{FF2B5EF4-FFF2-40B4-BE49-F238E27FC236}">
                    <a16:creationId xmlns:a16="http://schemas.microsoft.com/office/drawing/2014/main" id="{D0EA3548-5A9A-3922-3E2A-346E314570B4}"/>
                  </a:ext>
                </a:extLst>
              </p:cNvPr>
              <p:cNvCxnSpPr>
                <a:cxnSpLocks/>
              </p:cNvCxnSpPr>
              <p:nvPr/>
            </p:nvCxnSpPr>
            <p:spPr>
              <a:xfrm flipH="1">
                <a:off x="8693667" y="4343642"/>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37">
                <a:extLst>
                  <a:ext uri="{FF2B5EF4-FFF2-40B4-BE49-F238E27FC236}">
                    <a16:creationId xmlns:a16="http://schemas.microsoft.com/office/drawing/2014/main" id="{7C2198D5-5590-C145-7699-75B605C59E8B}"/>
                  </a:ext>
                </a:extLst>
              </p:cNvPr>
              <p:cNvCxnSpPr>
                <a:cxnSpLocks/>
              </p:cNvCxnSpPr>
              <p:nvPr/>
            </p:nvCxnSpPr>
            <p:spPr>
              <a:xfrm flipH="1">
                <a:off x="14618818" y="3428997"/>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64" name="图形 35" descr="碰撞 纯色填充">
              <a:extLst>
                <a:ext uri="{FF2B5EF4-FFF2-40B4-BE49-F238E27FC236}">
                  <a16:creationId xmlns:a16="http://schemas.microsoft.com/office/drawing/2014/main" id="{E0AA396A-8E2D-56A8-25C0-AB6A4550E8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3249" y="1347252"/>
              <a:ext cx="914400" cy="914400"/>
            </a:xfrm>
            <a:prstGeom prst="rect">
              <a:avLst/>
            </a:prstGeom>
          </p:spPr>
        </p:pic>
        <p:pic>
          <p:nvPicPr>
            <p:cNvPr id="65" name="Picture 21" descr="A car with a blue background&#10;&#10;Description automatically generated">
              <a:extLst>
                <a:ext uri="{FF2B5EF4-FFF2-40B4-BE49-F238E27FC236}">
                  <a16:creationId xmlns:a16="http://schemas.microsoft.com/office/drawing/2014/main" id="{CE8B1890-B104-7E53-0ADE-A4216CCFF9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4007" y="2192461"/>
              <a:ext cx="452842" cy="227305"/>
            </a:xfrm>
            <a:prstGeom prst="rect">
              <a:avLst/>
            </a:prstGeom>
          </p:spPr>
        </p:pic>
        <p:cxnSp>
          <p:nvCxnSpPr>
            <p:cNvPr id="66" name="Straight Arrow Connector 36">
              <a:extLst>
                <a:ext uri="{FF2B5EF4-FFF2-40B4-BE49-F238E27FC236}">
                  <a16:creationId xmlns:a16="http://schemas.microsoft.com/office/drawing/2014/main" id="{40B7624E-1952-0671-AE04-B9B4C5D14CDE}"/>
                </a:ext>
              </a:extLst>
            </p:cNvPr>
            <p:cNvCxnSpPr>
              <a:cxnSpLocks/>
            </p:cNvCxnSpPr>
            <p:nvPr/>
          </p:nvCxnSpPr>
          <p:spPr>
            <a:xfrm flipH="1">
              <a:off x="7390487" y="2299234"/>
              <a:ext cx="312083"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7" name="Picture 5" descr="A red rectangular object with black border&#10;&#10;Description automatically generated">
              <a:extLst>
                <a:ext uri="{FF2B5EF4-FFF2-40B4-BE49-F238E27FC236}">
                  <a16:creationId xmlns:a16="http://schemas.microsoft.com/office/drawing/2014/main" id="{D9FE7102-205A-E82C-47AD-5F930544E7FC}"/>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6431450" y="3395443"/>
              <a:ext cx="1164443" cy="395933"/>
            </a:xfrm>
            <a:prstGeom prst="rect">
              <a:avLst/>
            </a:prstGeom>
          </p:spPr>
        </p:pic>
        <p:cxnSp>
          <p:nvCxnSpPr>
            <p:cNvPr id="68" name="Straight Arrow Connector 25">
              <a:extLst>
                <a:ext uri="{FF2B5EF4-FFF2-40B4-BE49-F238E27FC236}">
                  <a16:creationId xmlns:a16="http://schemas.microsoft.com/office/drawing/2014/main" id="{76122913-AFE5-6BB4-E504-85A3C0F5F234}"/>
                </a:ext>
              </a:extLst>
            </p:cNvPr>
            <p:cNvCxnSpPr>
              <a:cxnSpLocks/>
            </p:cNvCxnSpPr>
            <p:nvPr/>
          </p:nvCxnSpPr>
          <p:spPr>
            <a:xfrm flipH="1">
              <a:off x="7587940" y="3584532"/>
              <a:ext cx="719275"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文本框 18">
              <a:extLst>
                <a:ext uri="{FF2B5EF4-FFF2-40B4-BE49-F238E27FC236}">
                  <a16:creationId xmlns:a16="http://schemas.microsoft.com/office/drawing/2014/main" id="{C48729BA-0D38-C335-21CA-4C2304C2B94C}"/>
                </a:ext>
              </a:extLst>
            </p:cNvPr>
            <p:cNvSpPr txBox="1"/>
            <p:nvPr/>
          </p:nvSpPr>
          <p:spPr>
            <a:xfrm>
              <a:off x="1174202" y="1369848"/>
              <a:ext cx="3034671" cy="307777"/>
            </a:xfrm>
            <a:prstGeom prst="rect">
              <a:avLst/>
            </a:prstGeom>
            <a:noFill/>
          </p:spPr>
          <p:txBody>
            <a:bodyPr wrap="square">
              <a:spAutoFit/>
            </a:bodyPr>
            <a:lstStyle/>
            <a:p>
              <a:r>
                <a:rPr lang="en-US" altLang="zh-CN" sz="1400" b="1" dirty="0">
                  <a:cs typeface="Times New Roman" panose="02020603050405020304" pitchFamily="18" charset="0"/>
                </a:rPr>
                <a:t>MPC </a:t>
              </a:r>
              <a:r>
                <a:rPr lang="zh-CN" altLang="sv-SE" sz="1400" b="1" dirty="0">
                  <a:cs typeface="Times New Roman" panose="02020603050405020304" pitchFamily="18" charset="0"/>
                </a:rPr>
                <a:t>：</a:t>
              </a:r>
              <a:endParaRPr lang="zh-CN" altLang="en-US" sz="1400" b="1" dirty="0">
                <a:cs typeface="Times New Roman" panose="02020603050405020304" pitchFamily="18" charset="0"/>
              </a:endParaRPr>
            </a:p>
          </p:txBody>
        </p:sp>
        <p:sp>
          <p:nvSpPr>
            <p:cNvPr id="70" name="文本框 18">
              <a:extLst>
                <a:ext uri="{FF2B5EF4-FFF2-40B4-BE49-F238E27FC236}">
                  <a16:creationId xmlns:a16="http://schemas.microsoft.com/office/drawing/2014/main" id="{EBB191EA-0BEF-B609-8FCB-8B5DFC661409}"/>
                </a:ext>
              </a:extLst>
            </p:cNvPr>
            <p:cNvSpPr txBox="1"/>
            <p:nvPr/>
          </p:nvSpPr>
          <p:spPr>
            <a:xfrm>
              <a:off x="1174203" y="2967848"/>
              <a:ext cx="3034671" cy="307777"/>
            </a:xfrm>
            <a:prstGeom prst="rect">
              <a:avLst/>
            </a:prstGeom>
            <a:noFill/>
          </p:spPr>
          <p:txBody>
            <a:bodyPr wrap="square">
              <a:spAutoFit/>
            </a:bodyPr>
            <a:lstStyle/>
            <a:p>
              <a:r>
                <a:rPr lang="en-US" altLang="zh-CN" sz="1400" b="1" dirty="0">
                  <a:cs typeface="Times New Roman" panose="02020603050405020304" pitchFamily="18" charset="0"/>
                </a:rPr>
                <a:t>SMPC </a:t>
              </a:r>
              <a:r>
                <a:rPr lang="zh-CN" altLang="sv-SE" sz="1400" b="1" dirty="0">
                  <a:cs typeface="Times New Roman" panose="02020603050405020304" pitchFamily="18" charset="0"/>
                </a:rPr>
                <a:t>：</a:t>
              </a:r>
              <a:endParaRPr lang="zh-CN" altLang="en-US" sz="1400" b="1" dirty="0">
                <a:cs typeface="Times New Roman" panose="02020603050405020304" pitchFamily="18" charset="0"/>
              </a:endParaRPr>
            </a:p>
          </p:txBody>
        </p:sp>
      </p:grpSp>
    </p:spTree>
    <p:extLst>
      <p:ext uri="{BB962C8B-B14F-4D97-AF65-F5344CB8AC3E}">
        <p14:creationId xmlns:p14="http://schemas.microsoft.com/office/powerpoint/2010/main" val="245780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C91C1C8-DC4B-D82A-4E2B-AD02518BCB45}"/>
              </a:ext>
            </a:extLst>
          </p:cNvPr>
          <p:cNvPicPr>
            <a:picLocks noChangeAspect="1"/>
          </p:cNvPicPr>
          <p:nvPr/>
        </p:nvPicPr>
        <p:blipFill>
          <a:blip r:embed="rId6"/>
          <a:stretch>
            <a:fillRect/>
          </a:stretch>
        </p:blipFill>
        <p:spPr>
          <a:xfrm>
            <a:off x="5485800" y="285069"/>
            <a:ext cx="1219306" cy="91448"/>
          </a:xfrm>
          <a:prstGeom prst="rect">
            <a:avLst/>
          </a:prstGeom>
        </p:spPr>
      </p:pic>
      <p:sp>
        <p:nvSpPr>
          <p:cNvPr id="5" name="Footer Placeholder 3">
            <a:extLst>
              <a:ext uri="{FF2B5EF4-FFF2-40B4-BE49-F238E27FC236}">
                <a16:creationId xmlns:a16="http://schemas.microsoft.com/office/drawing/2014/main" id="{2AC70277-A368-53F1-C4C9-740C00F748D6}"/>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6" name="Picture 2" descr="Swedish Chamber of Commerce | Volvo Group">
            <a:extLst>
              <a:ext uri="{FF2B5EF4-FFF2-40B4-BE49-F238E27FC236}">
                <a16:creationId xmlns:a16="http://schemas.microsoft.com/office/drawing/2014/main" id="{F08A09A9-654E-4BCA-BD03-1DCFEBA37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1E4C2F2-5022-2556-BFCF-85DCF5637D09}"/>
              </a:ext>
            </a:extLst>
          </p:cNvPr>
          <p:cNvPicPr>
            <a:picLocks noChangeAspect="1"/>
          </p:cNvPicPr>
          <p:nvPr/>
        </p:nvPicPr>
        <p:blipFill rotWithShape="1">
          <a:blip r:embed="rId8"/>
          <a:srcRect l="1776" t="20315" r="5240" b="5912"/>
          <a:stretch/>
        </p:blipFill>
        <p:spPr>
          <a:xfrm>
            <a:off x="11396417" y="-6850"/>
            <a:ext cx="795584" cy="806361"/>
          </a:xfrm>
          <a:prstGeom prst="rect">
            <a:avLst/>
          </a:prstGeom>
        </p:spPr>
      </p:pic>
      <p:pic>
        <p:nvPicPr>
          <p:cNvPr id="12" name="output_video">
            <a:hlinkClick r:id="" action="ppaction://media"/>
            <a:extLst>
              <a:ext uri="{FF2B5EF4-FFF2-40B4-BE49-F238E27FC236}">
                <a16:creationId xmlns:a16="http://schemas.microsoft.com/office/drawing/2014/main" id="{8F938901-3B1F-6228-6B83-ECB2F3949D1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001703" y="2809867"/>
            <a:ext cx="4013797" cy="3010348"/>
          </a:xfrm>
          <a:prstGeom prst="rect">
            <a:avLst/>
          </a:prstGeom>
        </p:spPr>
      </p:pic>
      <p:pic>
        <p:nvPicPr>
          <p:cNvPr id="13" name="CarlaUE4   2024-05-17 09-30-06">
            <a:hlinkClick r:id="" action="ppaction://media"/>
            <a:extLst>
              <a:ext uri="{FF2B5EF4-FFF2-40B4-BE49-F238E27FC236}">
                <a16:creationId xmlns:a16="http://schemas.microsoft.com/office/drawing/2014/main" id="{290CF4D6-EF62-A0D0-670D-15DB2F84FFF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176500" y="2814436"/>
            <a:ext cx="5649337" cy="3001210"/>
          </a:xfrm>
          <a:prstGeom prst="rect">
            <a:avLst/>
          </a:prstGeom>
        </p:spPr>
      </p:pic>
      <p:sp>
        <p:nvSpPr>
          <p:cNvPr id="2" name="Flowchart: Process 3">
            <a:extLst>
              <a:ext uri="{FF2B5EF4-FFF2-40B4-BE49-F238E27FC236}">
                <a16:creationId xmlns:a16="http://schemas.microsoft.com/office/drawing/2014/main" id="{D1A4F3C8-A118-F751-63CA-F81F58A6A6B0}"/>
              </a:ext>
            </a:extLst>
          </p:cNvPr>
          <p:cNvSpPr/>
          <p:nvPr/>
        </p:nvSpPr>
        <p:spPr>
          <a:xfrm>
            <a:off x="257174" y="602581"/>
            <a:ext cx="3552826"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Test in the </a:t>
            </a:r>
            <a:r>
              <a:rPr lang="en-US" altLang="zh-CN" dirty="0">
                <a:solidFill>
                  <a:schemeClr val="bg1"/>
                </a:solidFill>
              </a:rPr>
              <a:t>Heavy Traffic Scenario</a:t>
            </a:r>
            <a:endParaRPr lang="sv-SE" dirty="0">
              <a:solidFill>
                <a:schemeClr val="bg1"/>
              </a:solidFill>
            </a:endParaRPr>
          </a:p>
        </p:txBody>
      </p:sp>
      <p:grpSp>
        <p:nvGrpSpPr>
          <p:cNvPr id="3" name="Group 38">
            <a:extLst>
              <a:ext uri="{FF2B5EF4-FFF2-40B4-BE49-F238E27FC236}">
                <a16:creationId xmlns:a16="http://schemas.microsoft.com/office/drawing/2014/main" id="{9AB89E83-8FD0-258B-B560-E62B85FA3E09}"/>
              </a:ext>
            </a:extLst>
          </p:cNvPr>
          <p:cNvGrpSpPr/>
          <p:nvPr/>
        </p:nvGrpSpPr>
        <p:grpSpPr>
          <a:xfrm>
            <a:off x="1174750" y="1240906"/>
            <a:ext cx="9842500" cy="1543658"/>
            <a:chOff x="-3727123" y="2017712"/>
            <a:chExt cx="19646245" cy="2822575"/>
          </a:xfrm>
        </p:grpSpPr>
        <p:grpSp>
          <p:nvGrpSpPr>
            <p:cNvPr id="8" name="Group 24">
              <a:extLst>
                <a:ext uri="{FF2B5EF4-FFF2-40B4-BE49-F238E27FC236}">
                  <a16:creationId xmlns:a16="http://schemas.microsoft.com/office/drawing/2014/main" id="{0A3507CE-6B97-879A-09D3-FEB0356B9036}"/>
                </a:ext>
              </a:extLst>
            </p:cNvPr>
            <p:cNvGrpSpPr/>
            <p:nvPr/>
          </p:nvGrpSpPr>
          <p:grpSpPr>
            <a:xfrm>
              <a:off x="-3727123" y="2017712"/>
              <a:ext cx="19646245" cy="2822575"/>
              <a:chOff x="318155" y="2715782"/>
              <a:chExt cx="19646245" cy="2822575"/>
            </a:xfrm>
          </p:grpSpPr>
          <p:grpSp>
            <p:nvGrpSpPr>
              <p:cNvPr id="19" name="Group 4">
                <a:extLst>
                  <a:ext uri="{FF2B5EF4-FFF2-40B4-BE49-F238E27FC236}">
                    <a16:creationId xmlns:a16="http://schemas.microsoft.com/office/drawing/2014/main" id="{D820A00C-9834-FB6D-AD44-D554873833C9}"/>
                  </a:ext>
                </a:extLst>
              </p:cNvPr>
              <p:cNvGrpSpPr/>
              <p:nvPr/>
            </p:nvGrpSpPr>
            <p:grpSpPr>
              <a:xfrm>
                <a:off x="318155" y="2715782"/>
                <a:ext cx="19646245" cy="2822575"/>
                <a:chOff x="2034466" y="1554672"/>
                <a:chExt cx="8123068" cy="2822575"/>
              </a:xfrm>
            </p:grpSpPr>
            <p:sp>
              <p:nvSpPr>
                <p:cNvPr id="28" name="Rectangle 14">
                  <a:extLst>
                    <a:ext uri="{FF2B5EF4-FFF2-40B4-BE49-F238E27FC236}">
                      <a16:creationId xmlns:a16="http://schemas.microsoft.com/office/drawing/2014/main" id="{72B744B5-FDF2-2419-7B58-F83093C3B798}"/>
                    </a:ext>
                  </a:extLst>
                </p:cNvPr>
                <p:cNvSpPr/>
                <p:nvPr/>
              </p:nvSpPr>
              <p:spPr>
                <a:xfrm>
                  <a:off x="2034466" y="1554672"/>
                  <a:ext cx="8123068" cy="2822575"/>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29" name="Group 15">
                  <a:extLst>
                    <a:ext uri="{FF2B5EF4-FFF2-40B4-BE49-F238E27FC236}">
                      <a16:creationId xmlns:a16="http://schemas.microsoft.com/office/drawing/2014/main" id="{10679420-1207-BC8C-190F-5DAA77DF38AE}"/>
                    </a:ext>
                  </a:extLst>
                </p:cNvPr>
                <p:cNvGrpSpPr/>
                <p:nvPr/>
              </p:nvGrpSpPr>
              <p:grpSpPr>
                <a:xfrm>
                  <a:off x="2034466" y="1554672"/>
                  <a:ext cx="8123068" cy="2822575"/>
                  <a:chOff x="2130641" y="2040447"/>
                  <a:chExt cx="8123068" cy="2822575"/>
                </a:xfrm>
              </p:grpSpPr>
              <p:cxnSp>
                <p:nvCxnSpPr>
                  <p:cNvPr id="30" name="Straight Connector 17">
                    <a:extLst>
                      <a:ext uri="{FF2B5EF4-FFF2-40B4-BE49-F238E27FC236}">
                        <a16:creationId xmlns:a16="http://schemas.microsoft.com/office/drawing/2014/main" id="{6B615E64-9976-B9FD-C57A-0AB8BF17E454}"/>
                      </a:ext>
                    </a:extLst>
                  </p:cNvPr>
                  <p:cNvCxnSpPr>
                    <a:cxnSpLocks/>
                  </p:cNvCxnSpPr>
                  <p:nvPr/>
                </p:nvCxnSpPr>
                <p:spPr>
                  <a:xfrm>
                    <a:off x="2130641" y="2958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8">
                    <a:extLst>
                      <a:ext uri="{FF2B5EF4-FFF2-40B4-BE49-F238E27FC236}">
                        <a16:creationId xmlns:a16="http://schemas.microsoft.com/office/drawing/2014/main" id="{4DA83169-AA07-655D-1F94-0E8674EA15B0}"/>
                      </a:ext>
                    </a:extLst>
                  </p:cNvPr>
                  <p:cNvCxnSpPr>
                    <a:cxnSpLocks/>
                  </p:cNvCxnSpPr>
                  <p:nvPr/>
                </p:nvCxnSpPr>
                <p:spPr>
                  <a:xfrm>
                    <a:off x="2130641" y="3894893"/>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1B3AD0C7-5350-1023-3A14-94802629B838}"/>
                      </a:ext>
                    </a:extLst>
                  </p:cNvPr>
                  <p:cNvCxnSpPr>
                    <a:cxnSpLocks/>
                  </p:cNvCxnSpPr>
                  <p:nvPr/>
                </p:nvCxnSpPr>
                <p:spPr>
                  <a:xfrm>
                    <a:off x="2130641" y="4863022"/>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E37B55B3-BD7F-1A27-ACD9-2F0496FFEA07}"/>
                      </a:ext>
                    </a:extLst>
                  </p:cNvPr>
                  <p:cNvCxnSpPr>
                    <a:cxnSpLocks/>
                  </p:cNvCxnSpPr>
                  <p:nvPr/>
                </p:nvCxnSpPr>
                <p:spPr>
                  <a:xfrm>
                    <a:off x="2130641" y="2040447"/>
                    <a:ext cx="8123068"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pic>
            <p:nvPicPr>
              <p:cNvPr id="20" name="Picture 5" descr="A red rectangular object with black border&#10;&#10;Description automatically generated">
                <a:extLst>
                  <a:ext uri="{FF2B5EF4-FFF2-40B4-BE49-F238E27FC236}">
                    <a16:creationId xmlns:a16="http://schemas.microsoft.com/office/drawing/2014/main" id="{62698380-3BC4-DCE0-DA24-3756A0AB028D}"/>
                  </a:ext>
                </a:extLst>
              </p:cNvPr>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732935" y="3765087"/>
                <a:ext cx="2324301" cy="723963"/>
              </a:xfrm>
              <a:prstGeom prst="rect">
                <a:avLst/>
              </a:prstGeom>
            </p:spPr>
          </p:pic>
          <p:pic>
            <p:nvPicPr>
              <p:cNvPr id="21" name="Picture 6" descr="A car with a blue background&#10;&#10;Description automatically generated">
                <a:extLst>
                  <a:ext uri="{FF2B5EF4-FFF2-40B4-BE49-F238E27FC236}">
                    <a16:creationId xmlns:a16="http://schemas.microsoft.com/office/drawing/2014/main" id="{DE06FD85-FDCE-5A8A-E8B7-D29BD187DC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75435" y="3919254"/>
                <a:ext cx="903901" cy="415627"/>
              </a:xfrm>
              <a:prstGeom prst="rect">
                <a:avLst/>
              </a:prstGeom>
            </p:spPr>
          </p:pic>
          <p:pic>
            <p:nvPicPr>
              <p:cNvPr id="22" name="Picture 7" descr="A car with a blue background&#10;&#10;Description automatically generated">
                <a:extLst>
                  <a:ext uri="{FF2B5EF4-FFF2-40B4-BE49-F238E27FC236}">
                    <a16:creationId xmlns:a16="http://schemas.microsoft.com/office/drawing/2014/main" id="{06571ECD-BB44-8763-CE89-B52A9872AC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47745" y="2982383"/>
                <a:ext cx="903901" cy="415627"/>
              </a:xfrm>
              <a:prstGeom prst="rect">
                <a:avLst/>
              </a:prstGeom>
            </p:spPr>
          </p:pic>
          <p:pic>
            <p:nvPicPr>
              <p:cNvPr id="23" name="Picture 8" descr="A car with a blue background&#10;&#10;Description automatically generated">
                <a:extLst>
                  <a:ext uri="{FF2B5EF4-FFF2-40B4-BE49-F238E27FC236}">
                    <a16:creationId xmlns:a16="http://schemas.microsoft.com/office/drawing/2014/main" id="{B3BD049E-A010-C65C-052D-B32A7AB2C1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75798" y="4846479"/>
                <a:ext cx="903901" cy="415627"/>
              </a:xfrm>
              <a:prstGeom prst="rect">
                <a:avLst/>
              </a:prstGeom>
            </p:spPr>
          </p:pic>
          <p:pic>
            <p:nvPicPr>
              <p:cNvPr id="24" name="Picture 9" descr="A car with a blue background&#10;&#10;Description automatically generated">
                <a:extLst>
                  <a:ext uri="{FF2B5EF4-FFF2-40B4-BE49-F238E27FC236}">
                    <a16:creationId xmlns:a16="http://schemas.microsoft.com/office/drawing/2014/main" id="{309A2A09-B9B4-C658-175C-9C7D051521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92800" y="3919254"/>
                <a:ext cx="903901" cy="415627"/>
              </a:xfrm>
              <a:prstGeom prst="rect">
                <a:avLst/>
              </a:prstGeom>
            </p:spPr>
          </p:pic>
          <p:pic>
            <p:nvPicPr>
              <p:cNvPr id="25" name="Picture 21" descr="A car with a blue background&#10;&#10;Description automatically generated">
                <a:extLst>
                  <a:ext uri="{FF2B5EF4-FFF2-40B4-BE49-F238E27FC236}">
                    <a16:creationId xmlns:a16="http://schemas.microsoft.com/office/drawing/2014/main" id="{F7E0CEFE-617C-2610-CB51-CBCDB477714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47744" y="4846478"/>
                <a:ext cx="903901" cy="415627"/>
              </a:xfrm>
              <a:prstGeom prst="rect">
                <a:avLst/>
              </a:prstGeom>
            </p:spPr>
          </p:pic>
          <p:pic>
            <p:nvPicPr>
              <p:cNvPr id="26" name="Picture 22" descr="A car with a blue background&#10;&#10;Description automatically generated">
                <a:extLst>
                  <a:ext uri="{FF2B5EF4-FFF2-40B4-BE49-F238E27FC236}">
                    <a16:creationId xmlns:a16="http://schemas.microsoft.com/office/drawing/2014/main" id="{0C558324-058D-225F-B13B-ECC9BF450F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79085" y="4846478"/>
                <a:ext cx="903901" cy="415627"/>
              </a:xfrm>
              <a:prstGeom prst="rect">
                <a:avLst/>
              </a:prstGeom>
            </p:spPr>
          </p:pic>
          <p:pic>
            <p:nvPicPr>
              <p:cNvPr id="27" name="Picture 23" descr="A car with a blue background&#10;&#10;Description automatically generated">
                <a:extLst>
                  <a:ext uri="{FF2B5EF4-FFF2-40B4-BE49-F238E27FC236}">
                    <a16:creationId xmlns:a16="http://schemas.microsoft.com/office/drawing/2014/main" id="{8E348D6C-2679-2B6B-C617-009EFB53ED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49003" y="2987740"/>
                <a:ext cx="903901" cy="415627"/>
              </a:xfrm>
              <a:prstGeom prst="rect">
                <a:avLst/>
              </a:prstGeom>
            </p:spPr>
          </p:pic>
        </p:grpSp>
        <p:cxnSp>
          <p:nvCxnSpPr>
            <p:cNvPr id="9" name="Straight Arrow Connector 25">
              <a:extLst>
                <a:ext uri="{FF2B5EF4-FFF2-40B4-BE49-F238E27FC236}">
                  <a16:creationId xmlns:a16="http://schemas.microsoft.com/office/drawing/2014/main" id="{EDF86117-8361-91FF-044B-DF01B85CBAC0}"/>
                </a:ext>
              </a:extLst>
            </p:cNvPr>
            <p:cNvCxnSpPr>
              <a:cxnSpLocks/>
            </p:cNvCxnSpPr>
            <p:nvPr/>
          </p:nvCxnSpPr>
          <p:spPr>
            <a:xfrm flipH="1">
              <a:off x="-1003917" y="3428999"/>
              <a:ext cx="143571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29">
              <a:extLst>
                <a:ext uri="{FF2B5EF4-FFF2-40B4-BE49-F238E27FC236}">
                  <a16:creationId xmlns:a16="http://schemas.microsoft.com/office/drawing/2014/main" id="{2379F395-D537-6AE4-3AC5-34E09712CFE9}"/>
                </a:ext>
              </a:extLst>
            </p:cNvPr>
            <p:cNvCxnSpPr>
              <a:cxnSpLocks/>
            </p:cNvCxnSpPr>
            <p:nvPr/>
          </p:nvCxnSpPr>
          <p:spPr>
            <a:xfrm flipH="1">
              <a:off x="1122043" y="4356221"/>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32">
              <a:extLst>
                <a:ext uri="{FF2B5EF4-FFF2-40B4-BE49-F238E27FC236}">
                  <a16:creationId xmlns:a16="http://schemas.microsoft.com/office/drawing/2014/main" id="{5913FD27-D51C-E8F4-9125-DD2413FA8497}"/>
                </a:ext>
              </a:extLst>
            </p:cNvPr>
            <p:cNvCxnSpPr>
              <a:cxnSpLocks/>
            </p:cNvCxnSpPr>
            <p:nvPr/>
          </p:nvCxnSpPr>
          <p:spPr>
            <a:xfrm flipH="1">
              <a:off x="2736183" y="3428997"/>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33">
              <a:extLst>
                <a:ext uri="{FF2B5EF4-FFF2-40B4-BE49-F238E27FC236}">
                  <a16:creationId xmlns:a16="http://schemas.microsoft.com/office/drawing/2014/main" id="{C17527BA-DF25-5197-1DEE-E971DF3B67A2}"/>
                </a:ext>
              </a:extLst>
            </p:cNvPr>
            <p:cNvCxnSpPr>
              <a:cxnSpLocks/>
            </p:cNvCxnSpPr>
            <p:nvPr/>
          </p:nvCxnSpPr>
          <p:spPr>
            <a:xfrm flipH="1">
              <a:off x="5725008" y="4343642"/>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34">
              <a:extLst>
                <a:ext uri="{FF2B5EF4-FFF2-40B4-BE49-F238E27FC236}">
                  <a16:creationId xmlns:a16="http://schemas.microsoft.com/office/drawing/2014/main" id="{F72BE47C-6E28-F4CD-D4AA-ACC7EA9221A0}"/>
                </a:ext>
              </a:extLst>
            </p:cNvPr>
            <p:cNvCxnSpPr>
              <a:cxnSpLocks/>
            </p:cNvCxnSpPr>
            <p:nvPr/>
          </p:nvCxnSpPr>
          <p:spPr>
            <a:xfrm flipH="1">
              <a:off x="8693667" y="2492126"/>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35">
              <a:extLst>
                <a:ext uri="{FF2B5EF4-FFF2-40B4-BE49-F238E27FC236}">
                  <a16:creationId xmlns:a16="http://schemas.microsoft.com/office/drawing/2014/main" id="{96B7E945-944F-B3C1-33D7-353FB5CA490A}"/>
                </a:ext>
              </a:extLst>
            </p:cNvPr>
            <p:cNvCxnSpPr>
              <a:cxnSpLocks/>
            </p:cNvCxnSpPr>
            <p:nvPr/>
          </p:nvCxnSpPr>
          <p:spPr>
            <a:xfrm flipH="1">
              <a:off x="11989259" y="2497483"/>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36">
              <a:extLst>
                <a:ext uri="{FF2B5EF4-FFF2-40B4-BE49-F238E27FC236}">
                  <a16:creationId xmlns:a16="http://schemas.microsoft.com/office/drawing/2014/main" id="{80554D21-C2AB-FA93-EB8F-3E5C2904AAE6}"/>
                </a:ext>
              </a:extLst>
            </p:cNvPr>
            <p:cNvCxnSpPr>
              <a:cxnSpLocks/>
            </p:cNvCxnSpPr>
            <p:nvPr/>
          </p:nvCxnSpPr>
          <p:spPr>
            <a:xfrm flipH="1">
              <a:off x="8693667" y="4343642"/>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37">
              <a:extLst>
                <a:ext uri="{FF2B5EF4-FFF2-40B4-BE49-F238E27FC236}">
                  <a16:creationId xmlns:a16="http://schemas.microsoft.com/office/drawing/2014/main" id="{911A5E5F-0424-B2AF-35AC-2F90FB9F5EE7}"/>
                </a:ext>
              </a:extLst>
            </p:cNvPr>
            <p:cNvCxnSpPr>
              <a:cxnSpLocks/>
            </p:cNvCxnSpPr>
            <p:nvPr/>
          </p:nvCxnSpPr>
          <p:spPr>
            <a:xfrm flipH="1">
              <a:off x="14618818" y="3428997"/>
              <a:ext cx="622937" cy="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908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800" fill="hold"/>
                                        <p:tgtEl>
                                          <p:spTgt spid="12"/>
                                        </p:tgtEl>
                                      </p:cBhvr>
                                    </p:cmd>
                                  </p:childTnLst>
                                </p:cTn>
                              </p:par>
                              <p:par>
                                <p:cTn id="7" presetID="1" presetClass="mediacall" presetSubtype="0" fill="hold" nodeType="withEffect">
                                  <p:stCondLst>
                                    <p:cond delay="0"/>
                                  </p:stCondLst>
                                  <p:childTnLst>
                                    <p:cmd type="call" cmd="playFrom(0.0)">
                                      <p:cBhvr>
                                        <p:cTn id="8" dur="422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2"/>
                </p:tgtEl>
              </p:cMediaNode>
            </p:video>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2"/>
                                        </p:tgtEl>
                                      </p:cBhvr>
                                    </p:cmd>
                                  </p:childTnLst>
                                </p:cTn>
                              </p:par>
                            </p:childTnLst>
                          </p:cTn>
                        </p:par>
                      </p:childTnLst>
                    </p:cTn>
                  </p:par>
                </p:childTnLst>
              </p:cTn>
              <p:nextCondLst>
                <p:cond evt="onClick" delay="0">
                  <p:tgtEl>
                    <p:spTgt spid="12"/>
                  </p:tgtEl>
                </p:cond>
              </p:nextCondLst>
            </p:seq>
            <p:video>
              <p:cMediaNode vol="80000">
                <p:cTn id="15" fill="hold" display="0">
                  <p:stCondLst>
                    <p:cond delay="indefinite"/>
                  </p:stCondLst>
                </p:cTn>
                <p:tgtEl>
                  <p:spTgt spid="13"/>
                </p:tgtEl>
              </p:cMediaNode>
            </p:video>
            <p:seq concurrent="1" nextAc="seek">
              <p:cTn id="16" restart="whenNotActive" fill="hold" evtFilter="cancelBubble" nodeType="interactiveSeq">
                <p:stCondLst>
                  <p:cond evt="onClick" delay="0">
                    <p:tgtEl>
                      <p:spTgt spid="1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008E33-ABED-705F-A577-9CAA84D800C0}"/>
              </a:ext>
            </a:extLst>
          </p:cNvPr>
          <p:cNvPicPr>
            <a:picLocks noChangeAspect="1"/>
          </p:cNvPicPr>
          <p:nvPr/>
        </p:nvPicPr>
        <p:blipFill>
          <a:blip r:embed="rId2"/>
          <a:stretch>
            <a:fillRect/>
          </a:stretch>
        </p:blipFill>
        <p:spPr>
          <a:xfrm>
            <a:off x="5485800" y="285069"/>
            <a:ext cx="1219306" cy="91448"/>
          </a:xfrm>
          <a:prstGeom prst="rect">
            <a:avLst/>
          </a:prstGeom>
        </p:spPr>
      </p:pic>
      <p:sp>
        <p:nvSpPr>
          <p:cNvPr id="5" name="Footer Placeholder 3">
            <a:extLst>
              <a:ext uri="{FF2B5EF4-FFF2-40B4-BE49-F238E27FC236}">
                <a16:creationId xmlns:a16="http://schemas.microsoft.com/office/drawing/2014/main" id="{22B6A9F9-00DE-E52F-4448-B9CC9472C183}"/>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sp>
        <p:nvSpPr>
          <p:cNvPr id="2" name="Flowchart: Process 3">
            <a:extLst>
              <a:ext uri="{FF2B5EF4-FFF2-40B4-BE49-F238E27FC236}">
                <a16:creationId xmlns:a16="http://schemas.microsoft.com/office/drawing/2014/main" id="{2A87B683-98F2-9402-5075-FB5563D80D15}"/>
              </a:ext>
            </a:extLst>
          </p:cNvPr>
          <p:cNvSpPr/>
          <p:nvPr/>
        </p:nvSpPr>
        <p:spPr>
          <a:xfrm>
            <a:off x="257174" y="602581"/>
            <a:ext cx="3552826"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Test in </a:t>
            </a:r>
            <a:r>
              <a:rPr lang="en-US" altLang="zh-CN" dirty="0">
                <a:solidFill>
                  <a:schemeClr val="bg1"/>
                </a:solidFill>
              </a:rPr>
              <a:t>Random Traffic Scenarios</a:t>
            </a:r>
            <a:endParaRPr lang="sv-SE" dirty="0">
              <a:solidFill>
                <a:schemeClr val="bg1"/>
              </a:solidFill>
            </a:endParaRPr>
          </a:p>
        </p:txBody>
      </p:sp>
      <p:pic>
        <p:nvPicPr>
          <p:cNvPr id="6" name="图片 5">
            <a:extLst>
              <a:ext uri="{FF2B5EF4-FFF2-40B4-BE49-F238E27FC236}">
                <a16:creationId xmlns:a16="http://schemas.microsoft.com/office/drawing/2014/main" id="{679E454F-FE72-CAAB-EBE0-6BF2D46710C9}"/>
              </a:ext>
            </a:extLst>
          </p:cNvPr>
          <p:cNvPicPr>
            <a:picLocks noChangeAspect="1"/>
          </p:cNvPicPr>
          <p:nvPr/>
        </p:nvPicPr>
        <p:blipFill>
          <a:blip r:embed="rId3"/>
          <a:stretch>
            <a:fillRect/>
          </a:stretch>
        </p:blipFill>
        <p:spPr>
          <a:xfrm>
            <a:off x="503474" y="1658157"/>
            <a:ext cx="5347759" cy="3364484"/>
          </a:xfrm>
          <a:prstGeom prst="rect">
            <a:avLst/>
          </a:prstGeom>
        </p:spPr>
      </p:pic>
      <p:pic>
        <p:nvPicPr>
          <p:cNvPr id="8" name="图片 7">
            <a:extLst>
              <a:ext uri="{FF2B5EF4-FFF2-40B4-BE49-F238E27FC236}">
                <a16:creationId xmlns:a16="http://schemas.microsoft.com/office/drawing/2014/main" id="{6ADE82E9-DE1A-2165-3353-CDA788422072}"/>
              </a:ext>
            </a:extLst>
          </p:cNvPr>
          <p:cNvPicPr>
            <a:picLocks noChangeAspect="1"/>
          </p:cNvPicPr>
          <p:nvPr/>
        </p:nvPicPr>
        <p:blipFill>
          <a:blip r:embed="rId4"/>
          <a:stretch>
            <a:fillRect/>
          </a:stretch>
        </p:blipFill>
        <p:spPr>
          <a:xfrm>
            <a:off x="6674450" y="1958587"/>
            <a:ext cx="5190649" cy="787180"/>
          </a:xfrm>
          <a:prstGeom prst="rect">
            <a:avLst/>
          </a:prstGeom>
        </p:spPr>
      </p:pic>
      <p:cxnSp>
        <p:nvCxnSpPr>
          <p:cNvPr id="9" name="Straight Connector 5">
            <a:extLst>
              <a:ext uri="{FF2B5EF4-FFF2-40B4-BE49-F238E27FC236}">
                <a16:creationId xmlns:a16="http://schemas.microsoft.com/office/drawing/2014/main" id="{43E23992-4D2A-73FD-A995-7A4064473799}"/>
              </a:ext>
            </a:extLst>
          </p:cNvPr>
          <p:cNvCxnSpPr/>
          <p:nvPr/>
        </p:nvCxnSpPr>
        <p:spPr>
          <a:xfrm>
            <a:off x="6096000" y="472672"/>
            <a:ext cx="0" cy="627227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0" name="Rectangle 13">
            <a:extLst>
              <a:ext uri="{FF2B5EF4-FFF2-40B4-BE49-F238E27FC236}">
                <a16:creationId xmlns:a16="http://schemas.microsoft.com/office/drawing/2014/main" id="{BA595CB0-B60C-6E1D-5F18-2D32C0F23828}"/>
              </a:ext>
            </a:extLst>
          </p:cNvPr>
          <p:cNvSpPr/>
          <p:nvPr/>
        </p:nvSpPr>
        <p:spPr>
          <a:xfrm>
            <a:off x="6674453" y="3276198"/>
            <a:ext cx="5190646" cy="120343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400" dirty="0">
                <a:solidFill>
                  <a:schemeClr val="tx1"/>
                </a:solidFill>
              </a:rPr>
              <a:t>In the 100 randomized tests we conducted, the self-vehicle with the SMPC strategy collided in very few cases, with a collision rate of only 1% (only 1 collision). In contrast, the self-vehicle with the standard MPC strategy had 5 collisions with a collision rate of 5%. </a:t>
            </a:r>
            <a:endParaRPr lang="en-US" sz="1400" b="0" i="0" dirty="0">
              <a:solidFill>
                <a:schemeClr val="tx1"/>
              </a:solidFill>
              <a:effectLst/>
              <a:cs typeface="Times New Roman" panose="02020603050405020304" pitchFamily="18" charset="0"/>
            </a:endParaRPr>
          </a:p>
        </p:txBody>
      </p:sp>
      <p:grpSp>
        <p:nvGrpSpPr>
          <p:cNvPr id="15" name="组合 14">
            <a:extLst>
              <a:ext uri="{FF2B5EF4-FFF2-40B4-BE49-F238E27FC236}">
                <a16:creationId xmlns:a16="http://schemas.microsoft.com/office/drawing/2014/main" id="{FF4B8DC7-A6BA-FF07-E0E4-F15B0759DDA2}"/>
              </a:ext>
            </a:extLst>
          </p:cNvPr>
          <p:cNvGrpSpPr/>
          <p:nvPr/>
        </p:nvGrpSpPr>
        <p:grpSpPr>
          <a:xfrm>
            <a:off x="6585535" y="1785898"/>
            <a:ext cx="5391079" cy="188801"/>
            <a:chOff x="6594771" y="1444162"/>
            <a:chExt cx="5391079" cy="188801"/>
          </a:xfrm>
        </p:grpSpPr>
        <p:pic>
          <p:nvPicPr>
            <p:cNvPr id="12" name="图片 11">
              <a:extLst>
                <a:ext uri="{FF2B5EF4-FFF2-40B4-BE49-F238E27FC236}">
                  <a16:creationId xmlns:a16="http://schemas.microsoft.com/office/drawing/2014/main" id="{2E39C285-D84A-310D-F7E3-F7B0EEFEE79F}"/>
                </a:ext>
              </a:extLst>
            </p:cNvPr>
            <p:cNvPicPr>
              <a:picLocks noChangeAspect="1"/>
            </p:cNvPicPr>
            <p:nvPr/>
          </p:nvPicPr>
          <p:blipFill>
            <a:blip r:embed="rId5"/>
            <a:stretch>
              <a:fillRect/>
            </a:stretch>
          </p:blipFill>
          <p:spPr>
            <a:xfrm>
              <a:off x="6594771" y="1449440"/>
              <a:ext cx="4695669" cy="183523"/>
            </a:xfrm>
            <a:prstGeom prst="rect">
              <a:avLst/>
            </a:prstGeom>
          </p:spPr>
        </p:pic>
        <p:pic>
          <p:nvPicPr>
            <p:cNvPr id="14" name="图片 13">
              <a:extLst>
                <a:ext uri="{FF2B5EF4-FFF2-40B4-BE49-F238E27FC236}">
                  <a16:creationId xmlns:a16="http://schemas.microsoft.com/office/drawing/2014/main" id="{36EB31FA-9BD5-3C6E-F4EA-EC91F0CE8CBB}"/>
                </a:ext>
              </a:extLst>
            </p:cNvPr>
            <p:cNvPicPr>
              <a:picLocks noChangeAspect="1"/>
            </p:cNvPicPr>
            <p:nvPr/>
          </p:nvPicPr>
          <p:blipFill>
            <a:blip r:embed="rId6"/>
            <a:stretch>
              <a:fillRect/>
            </a:stretch>
          </p:blipFill>
          <p:spPr>
            <a:xfrm>
              <a:off x="11314548" y="1444162"/>
              <a:ext cx="671302" cy="186473"/>
            </a:xfrm>
            <a:prstGeom prst="rect">
              <a:avLst/>
            </a:prstGeom>
          </p:spPr>
        </p:pic>
      </p:grpSp>
      <p:pic>
        <p:nvPicPr>
          <p:cNvPr id="16" name="Picture 2" descr="Swedish Chamber of Commerce | Volvo Group">
            <a:extLst>
              <a:ext uri="{FF2B5EF4-FFF2-40B4-BE49-F238E27FC236}">
                <a16:creationId xmlns:a16="http://schemas.microsoft.com/office/drawing/2014/main" id="{3F9FD409-95BB-51A7-1D49-327A9930E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1EF18BD1-C058-712C-42B5-19DC5292239E}"/>
              </a:ext>
            </a:extLst>
          </p:cNvPr>
          <p:cNvPicPr>
            <a:picLocks noChangeAspect="1"/>
          </p:cNvPicPr>
          <p:nvPr/>
        </p:nvPicPr>
        <p:blipFill rotWithShape="1">
          <a:blip r:embed="rId8"/>
          <a:srcRect l="1776" t="20315" r="5240" b="5912"/>
          <a:stretch/>
        </p:blipFill>
        <p:spPr>
          <a:xfrm>
            <a:off x="11396417" y="-6850"/>
            <a:ext cx="795584" cy="811546"/>
          </a:xfrm>
          <a:prstGeom prst="rect">
            <a:avLst/>
          </a:prstGeom>
        </p:spPr>
      </p:pic>
    </p:spTree>
    <p:extLst>
      <p:ext uri="{BB962C8B-B14F-4D97-AF65-F5344CB8AC3E}">
        <p14:creationId xmlns:p14="http://schemas.microsoft.com/office/powerpoint/2010/main" val="3326695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C91C1C8-DC4B-D82A-4E2B-AD02518BCB45}"/>
              </a:ext>
            </a:extLst>
          </p:cNvPr>
          <p:cNvPicPr>
            <a:picLocks noChangeAspect="1"/>
          </p:cNvPicPr>
          <p:nvPr/>
        </p:nvPicPr>
        <p:blipFill>
          <a:blip r:embed="rId2"/>
          <a:stretch>
            <a:fillRect/>
          </a:stretch>
        </p:blipFill>
        <p:spPr>
          <a:xfrm>
            <a:off x="5485800" y="285069"/>
            <a:ext cx="1219306" cy="91448"/>
          </a:xfrm>
          <a:prstGeom prst="rect">
            <a:avLst/>
          </a:prstGeom>
        </p:spPr>
      </p:pic>
      <p:sp>
        <p:nvSpPr>
          <p:cNvPr id="5" name="Footer Placeholder 3">
            <a:extLst>
              <a:ext uri="{FF2B5EF4-FFF2-40B4-BE49-F238E27FC236}">
                <a16:creationId xmlns:a16="http://schemas.microsoft.com/office/drawing/2014/main" id="{2AC70277-A368-53F1-C4C9-740C00F748D6}"/>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sp>
        <p:nvSpPr>
          <p:cNvPr id="2" name="Title 6">
            <a:extLst>
              <a:ext uri="{FF2B5EF4-FFF2-40B4-BE49-F238E27FC236}">
                <a16:creationId xmlns:a16="http://schemas.microsoft.com/office/drawing/2014/main" id="{A72DE810-98B2-4996-D1F9-269C2DF77416}"/>
              </a:ext>
            </a:extLst>
          </p:cNvPr>
          <p:cNvSpPr txBox="1">
            <a:spLocks/>
          </p:cNvSpPr>
          <p:nvPr/>
        </p:nvSpPr>
        <p:spPr>
          <a:xfrm>
            <a:off x="2986965" y="2161333"/>
            <a:ext cx="6216975" cy="845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t>Thank  You</a:t>
            </a:r>
          </a:p>
        </p:txBody>
      </p:sp>
      <p:pic>
        <p:nvPicPr>
          <p:cNvPr id="3" name="Picture 2" descr="Swedish Chamber of Commerce | Volvo Group">
            <a:extLst>
              <a:ext uri="{FF2B5EF4-FFF2-40B4-BE49-F238E27FC236}">
                <a16:creationId xmlns:a16="http://schemas.microsoft.com/office/drawing/2014/main" id="{9C69C93F-E7CD-4FD3-EAED-7CBD600FB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AE521009-9915-841E-FE2A-B3D3B2734B43}"/>
              </a:ext>
            </a:extLst>
          </p:cNvPr>
          <p:cNvPicPr>
            <a:picLocks noChangeAspect="1"/>
          </p:cNvPicPr>
          <p:nvPr/>
        </p:nvPicPr>
        <p:blipFill rotWithShape="1">
          <a:blip r:embed="rId4"/>
          <a:srcRect l="1776" t="20315" r="5240" b="5912"/>
          <a:stretch/>
        </p:blipFill>
        <p:spPr>
          <a:xfrm>
            <a:off x="11396417" y="-6850"/>
            <a:ext cx="795584" cy="811546"/>
          </a:xfrm>
          <a:prstGeom prst="rect">
            <a:avLst/>
          </a:prstGeom>
        </p:spPr>
      </p:pic>
      <p:sp>
        <p:nvSpPr>
          <p:cNvPr id="7" name="Title 6">
            <a:extLst>
              <a:ext uri="{FF2B5EF4-FFF2-40B4-BE49-F238E27FC236}">
                <a16:creationId xmlns:a16="http://schemas.microsoft.com/office/drawing/2014/main" id="{49041C5A-2C2C-A9E2-FBF6-8FAE26EDBCE8}"/>
              </a:ext>
            </a:extLst>
          </p:cNvPr>
          <p:cNvSpPr txBox="1">
            <a:spLocks/>
          </p:cNvSpPr>
          <p:nvPr/>
        </p:nvSpPr>
        <p:spPr>
          <a:xfrm>
            <a:off x="2986965" y="3696489"/>
            <a:ext cx="6216975" cy="845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9600" b="1" dirty="0"/>
              <a:t>Q &amp; A</a:t>
            </a:r>
          </a:p>
        </p:txBody>
      </p:sp>
    </p:spTree>
    <p:extLst>
      <p:ext uri="{BB962C8B-B14F-4D97-AF65-F5344CB8AC3E}">
        <p14:creationId xmlns:p14="http://schemas.microsoft.com/office/powerpoint/2010/main" val="66248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B0C2081D-42C5-CEC7-0D9F-A213ABDE99CE}"/>
              </a:ext>
            </a:extLst>
          </p:cNvPr>
          <p:cNvSpPr/>
          <p:nvPr/>
        </p:nvSpPr>
        <p:spPr>
          <a:xfrm>
            <a:off x="481339" y="705877"/>
            <a:ext cx="3692372" cy="311742"/>
          </a:xfrm>
          <a:prstGeom prst="flowChartProcess">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V</a:t>
            </a:r>
            <a:r>
              <a:rPr lang="en-US" altLang="zh-CN" dirty="0">
                <a:solidFill>
                  <a:schemeClr val="bg1"/>
                </a:solidFill>
              </a:rPr>
              <a:t>ehicle Modeling (</a:t>
            </a:r>
            <a:r>
              <a:rPr lang="en-US" altLang="zh-CN" dirty="0"/>
              <a:t>Kinematic model</a:t>
            </a:r>
            <a:r>
              <a:rPr lang="en-US" altLang="zh-CN" dirty="0">
                <a:solidFill>
                  <a:schemeClr val="bg1"/>
                </a:solidFill>
              </a:rPr>
              <a:t>)</a:t>
            </a:r>
            <a:endParaRPr lang="sv-SE" dirty="0">
              <a:solidFill>
                <a:schemeClr val="bg1"/>
              </a:solidFill>
            </a:endParaRPr>
          </a:p>
        </p:txBody>
      </p:sp>
      <p:pic>
        <p:nvPicPr>
          <p:cNvPr id="5" name="图片 4">
            <a:extLst>
              <a:ext uri="{FF2B5EF4-FFF2-40B4-BE49-F238E27FC236}">
                <a16:creationId xmlns:a16="http://schemas.microsoft.com/office/drawing/2014/main" id="{265DD5DB-A1EA-A680-390F-5B36B71BADB7}"/>
              </a:ext>
            </a:extLst>
          </p:cNvPr>
          <p:cNvPicPr>
            <a:picLocks noChangeAspect="1"/>
          </p:cNvPicPr>
          <p:nvPr/>
        </p:nvPicPr>
        <p:blipFill>
          <a:blip r:embed="rId2"/>
          <a:stretch>
            <a:fillRect/>
          </a:stretch>
        </p:blipFill>
        <p:spPr>
          <a:xfrm>
            <a:off x="989698" y="1196233"/>
            <a:ext cx="4124259" cy="2974576"/>
          </a:xfrm>
          <a:prstGeom prst="rect">
            <a:avLst/>
          </a:prstGeom>
        </p:spPr>
      </p:pic>
      <p:grpSp>
        <p:nvGrpSpPr>
          <p:cNvPr id="13" name="组合 12">
            <a:extLst>
              <a:ext uri="{FF2B5EF4-FFF2-40B4-BE49-F238E27FC236}">
                <a16:creationId xmlns:a16="http://schemas.microsoft.com/office/drawing/2014/main" id="{7C2D8370-CDDE-E057-4B57-554D9AB3AF8A}"/>
              </a:ext>
            </a:extLst>
          </p:cNvPr>
          <p:cNvGrpSpPr/>
          <p:nvPr/>
        </p:nvGrpSpPr>
        <p:grpSpPr>
          <a:xfrm>
            <a:off x="7365219" y="1390336"/>
            <a:ext cx="3477446" cy="2656567"/>
            <a:chOff x="6774095" y="559646"/>
            <a:chExt cx="3477446" cy="2656567"/>
          </a:xfrm>
        </p:grpSpPr>
        <p:pic>
          <p:nvPicPr>
            <p:cNvPr id="6" name="图片 5">
              <a:extLst>
                <a:ext uri="{FF2B5EF4-FFF2-40B4-BE49-F238E27FC236}">
                  <a16:creationId xmlns:a16="http://schemas.microsoft.com/office/drawing/2014/main" id="{85D394D9-CDB0-8836-67C5-D683B25D9177}"/>
                </a:ext>
              </a:extLst>
            </p:cNvPr>
            <p:cNvPicPr>
              <a:picLocks noChangeAspect="1"/>
            </p:cNvPicPr>
            <p:nvPr/>
          </p:nvPicPr>
          <p:blipFill>
            <a:blip r:embed="rId3"/>
            <a:stretch>
              <a:fillRect/>
            </a:stretch>
          </p:blipFill>
          <p:spPr>
            <a:xfrm>
              <a:off x="6774095" y="1215428"/>
              <a:ext cx="3477446" cy="897107"/>
            </a:xfrm>
            <a:prstGeom prst="rect">
              <a:avLst/>
            </a:prstGeom>
          </p:spPr>
        </p:pic>
        <p:pic>
          <p:nvPicPr>
            <p:cNvPr id="7" name="图片 6">
              <a:extLst>
                <a:ext uri="{FF2B5EF4-FFF2-40B4-BE49-F238E27FC236}">
                  <a16:creationId xmlns:a16="http://schemas.microsoft.com/office/drawing/2014/main" id="{561D9DB5-60BD-0DF1-59FB-8F4AC0C1B83C}"/>
                </a:ext>
              </a:extLst>
            </p:cNvPr>
            <p:cNvPicPr>
              <a:picLocks noChangeAspect="1"/>
            </p:cNvPicPr>
            <p:nvPr/>
          </p:nvPicPr>
          <p:blipFill>
            <a:blip r:embed="rId4"/>
            <a:stretch>
              <a:fillRect/>
            </a:stretch>
          </p:blipFill>
          <p:spPr>
            <a:xfrm>
              <a:off x="6774095" y="559646"/>
              <a:ext cx="1901519" cy="547806"/>
            </a:xfrm>
            <a:prstGeom prst="rect">
              <a:avLst/>
            </a:prstGeom>
          </p:spPr>
        </p:pic>
        <p:pic>
          <p:nvPicPr>
            <p:cNvPr id="8" name="图片 7">
              <a:extLst>
                <a:ext uri="{FF2B5EF4-FFF2-40B4-BE49-F238E27FC236}">
                  <a16:creationId xmlns:a16="http://schemas.microsoft.com/office/drawing/2014/main" id="{C3991A4B-4835-596B-3BC5-D71184CC82AF}"/>
                </a:ext>
              </a:extLst>
            </p:cNvPr>
            <p:cNvPicPr>
              <a:picLocks noChangeAspect="1"/>
            </p:cNvPicPr>
            <p:nvPr/>
          </p:nvPicPr>
          <p:blipFill>
            <a:blip r:embed="rId5"/>
            <a:stretch>
              <a:fillRect/>
            </a:stretch>
          </p:blipFill>
          <p:spPr>
            <a:xfrm>
              <a:off x="6774095" y="2319106"/>
              <a:ext cx="3306889" cy="897107"/>
            </a:xfrm>
            <a:prstGeom prst="rect">
              <a:avLst/>
            </a:prstGeom>
          </p:spPr>
        </p:pic>
      </p:grpSp>
      <p:pic>
        <p:nvPicPr>
          <p:cNvPr id="10" name="图片 9" descr="图示&#10;&#10;描述已自动生成">
            <a:extLst>
              <a:ext uri="{FF2B5EF4-FFF2-40B4-BE49-F238E27FC236}">
                <a16:creationId xmlns:a16="http://schemas.microsoft.com/office/drawing/2014/main" id="{9EA36E0D-2011-88AF-0F30-83E2162C84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455" y="4417218"/>
            <a:ext cx="4459986" cy="1353783"/>
          </a:xfrm>
          <a:prstGeom prst="rect">
            <a:avLst/>
          </a:prstGeom>
        </p:spPr>
      </p:pic>
      <p:grpSp>
        <p:nvGrpSpPr>
          <p:cNvPr id="23" name="组合 22">
            <a:extLst>
              <a:ext uri="{FF2B5EF4-FFF2-40B4-BE49-F238E27FC236}">
                <a16:creationId xmlns:a16="http://schemas.microsoft.com/office/drawing/2014/main" id="{C8934AFC-3B92-C3E6-D81F-6C63EA058AC4}"/>
              </a:ext>
            </a:extLst>
          </p:cNvPr>
          <p:cNvGrpSpPr/>
          <p:nvPr/>
        </p:nvGrpSpPr>
        <p:grpSpPr>
          <a:xfrm>
            <a:off x="7365219" y="4780867"/>
            <a:ext cx="3949326" cy="1251405"/>
            <a:chOff x="6796837" y="4718455"/>
            <a:chExt cx="4433061" cy="1522698"/>
          </a:xfrm>
        </p:grpSpPr>
        <p:pic>
          <p:nvPicPr>
            <p:cNvPr id="18" name="图片 17">
              <a:extLst>
                <a:ext uri="{FF2B5EF4-FFF2-40B4-BE49-F238E27FC236}">
                  <a16:creationId xmlns:a16="http://schemas.microsoft.com/office/drawing/2014/main" id="{4F1ADF30-026E-EBB6-7203-3569BCF09BAB}"/>
                </a:ext>
              </a:extLst>
            </p:cNvPr>
            <p:cNvPicPr>
              <a:picLocks noChangeAspect="1"/>
            </p:cNvPicPr>
            <p:nvPr/>
          </p:nvPicPr>
          <p:blipFill rotWithShape="1">
            <a:blip r:embed="rId7"/>
            <a:srcRect l="19465" t="2073" r="9056" b="78767"/>
            <a:stretch/>
          </p:blipFill>
          <p:spPr>
            <a:xfrm>
              <a:off x="6796837" y="4718455"/>
              <a:ext cx="4433061" cy="542307"/>
            </a:xfrm>
            <a:prstGeom prst="rect">
              <a:avLst/>
            </a:prstGeom>
          </p:spPr>
        </p:pic>
        <p:pic>
          <p:nvPicPr>
            <p:cNvPr id="20" name="图片 19">
              <a:extLst>
                <a:ext uri="{FF2B5EF4-FFF2-40B4-BE49-F238E27FC236}">
                  <a16:creationId xmlns:a16="http://schemas.microsoft.com/office/drawing/2014/main" id="{9A49E408-763D-3ECD-9F22-8388D161C1E3}"/>
                </a:ext>
              </a:extLst>
            </p:cNvPr>
            <p:cNvPicPr>
              <a:picLocks noChangeAspect="1"/>
            </p:cNvPicPr>
            <p:nvPr/>
          </p:nvPicPr>
          <p:blipFill rotWithShape="1">
            <a:blip r:embed="rId7"/>
            <a:srcRect l="27012" t="36150" r="13976" b="44689"/>
            <a:stretch/>
          </p:blipFill>
          <p:spPr>
            <a:xfrm>
              <a:off x="6796837" y="5291303"/>
              <a:ext cx="3689150" cy="546637"/>
            </a:xfrm>
            <a:prstGeom prst="rect">
              <a:avLst/>
            </a:prstGeom>
          </p:spPr>
        </p:pic>
        <p:pic>
          <p:nvPicPr>
            <p:cNvPr id="22" name="图片 21">
              <a:extLst>
                <a:ext uri="{FF2B5EF4-FFF2-40B4-BE49-F238E27FC236}">
                  <a16:creationId xmlns:a16="http://schemas.microsoft.com/office/drawing/2014/main" id="{AA837AB3-8812-3604-6ADA-ED02452D3498}"/>
                </a:ext>
              </a:extLst>
            </p:cNvPr>
            <p:cNvPicPr>
              <a:picLocks noChangeAspect="1"/>
            </p:cNvPicPr>
            <p:nvPr/>
          </p:nvPicPr>
          <p:blipFill rotWithShape="1">
            <a:blip r:embed="rId7"/>
            <a:srcRect l="31816" t="71700" r="19350" b="16984"/>
            <a:stretch/>
          </p:blipFill>
          <p:spPr>
            <a:xfrm>
              <a:off x="6796837" y="5923241"/>
              <a:ext cx="3006047" cy="317912"/>
            </a:xfrm>
            <a:prstGeom prst="rect">
              <a:avLst/>
            </a:prstGeom>
          </p:spPr>
        </p:pic>
      </p:grpSp>
      <p:sp>
        <p:nvSpPr>
          <p:cNvPr id="24" name="Footer Placeholder 3">
            <a:extLst>
              <a:ext uri="{FF2B5EF4-FFF2-40B4-BE49-F238E27FC236}">
                <a16:creationId xmlns:a16="http://schemas.microsoft.com/office/drawing/2014/main" id="{AA30FAEB-58B7-050B-ED6F-EF6AA48AD87B}"/>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sp>
        <p:nvSpPr>
          <p:cNvPr id="26" name="文本框 25">
            <a:extLst>
              <a:ext uri="{FF2B5EF4-FFF2-40B4-BE49-F238E27FC236}">
                <a16:creationId xmlns:a16="http://schemas.microsoft.com/office/drawing/2014/main" id="{3511561F-CBE1-63AD-5CB2-79E721A34937}"/>
              </a:ext>
            </a:extLst>
          </p:cNvPr>
          <p:cNvSpPr txBox="1"/>
          <p:nvPr/>
        </p:nvSpPr>
        <p:spPr>
          <a:xfrm>
            <a:off x="6740124" y="4331267"/>
            <a:ext cx="2678028" cy="307777"/>
          </a:xfrm>
          <a:prstGeom prst="rect">
            <a:avLst/>
          </a:prstGeom>
          <a:noFill/>
        </p:spPr>
        <p:txBody>
          <a:bodyPr wrap="square">
            <a:spAutoFit/>
          </a:bodyPr>
          <a:lstStyle/>
          <a:p>
            <a:r>
              <a:rPr lang="en-US" altLang="zh-CN" sz="1400" b="1" u="sng" dirty="0">
                <a:effectLst/>
                <a:cs typeface="Times New Roman" panose="02020603050405020304" pitchFamily="18" charset="0"/>
              </a:rPr>
              <a:t>Linearization and Discretization:</a:t>
            </a:r>
            <a:endParaRPr lang="zh-CN" altLang="en-US" sz="1400" b="1" u="sng" dirty="0">
              <a:cs typeface="Times New Roman" panose="02020603050405020304" pitchFamily="18" charset="0"/>
            </a:endParaRPr>
          </a:p>
        </p:txBody>
      </p:sp>
      <p:sp>
        <p:nvSpPr>
          <p:cNvPr id="27" name="文本框 26">
            <a:extLst>
              <a:ext uri="{FF2B5EF4-FFF2-40B4-BE49-F238E27FC236}">
                <a16:creationId xmlns:a16="http://schemas.microsoft.com/office/drawing/2014/main" id="{6BC44FD3-5B62-84C3-04D4-7FFF9C778676}"/>
              </a:ext>
            </a:extLst>
          </p:cNvPr>
          <p:cNvSpPr txBox="1"/>
          <p:nvPr/>
        </p:nvSpPr>
        <p:spPr>
          <a:xfrm>
            <a:off x="6740124" y="1042345"/>
            <a:ext cx="2678028" cy="307777"/>
          </a:xfrm>
          <a:prstGeom prst="rect">
            <a:avLst/>
          </a:prstGeom>
          <a:noFill/>
        </p:spPr>
        <p:txBody>
          <a:bodyPr wrap="square">
            <a:spAutoFit/>
          </a:bodyPr>
          <a:lstStyle/>
          <a:p>
            <a:r>
              <a:rPr lang="en-US" altLang="zh-CN" sz="1400" b="1" u="sng" dirty="0">
                <a:cs typeface="Times New Roman" panose="02020603050405020304" pitchFamily="18" charset="0"/>
              </a:rPr>
              <a:t>Kinematic model(COG)</a:t>
            </a:r>
            <a:r>
              <a:rPr lang="en-US" altLang="zh-CN" sz="1400" b="1" u="sng" dirty="0">
                <a:effectLst/>
                <a:cs typeface="Times New Roman" panose="02020603050405020304" pitchFamily="18" charset="0"/>
              </a:rPr>
              <a:t>:</a:t>
            </a:r>
            <a:endParaRPr lang="zh-CN" altLang="en-US" sz="1400" b="1" u="sng" dirty="0">
              <a:cs typeface="Times New Roman" panose="02020603050405020304" pitchFamily="18" charset="0"/>
            </a:endParaRPr>
          </a:p>
        </p:txBody>
      </p:sp>
      <p:pic>
        <p:nvPicPr>
          <p:cNvPr id="30" name="图片 29">
            <a:extLst>
              <a:ext uri="{FF2B5EF4-FFF2-40B4-BE49-F238E27FC236}">
                <a16:creationId xmlns:a16="http://schemas.microsoft.com/office/drawing/2014/main" id="{D16FF18E-4A5B-5523-0BD3-8FF6C9DA0C1B}"/>
              </a:ext>
            </a:extLst>
          </p:cNvPr>
          <p:cNvPicPr>
            <a:picLocks noChangeAspect="1"/>
          </p:cNvPicPr>
          <p:nvPr/>
        </p:nvPicPr>
        <p:blipFill>
          <a:blip r:embed="rId8"/>
          <a:stretch>
            <a:fillRect/>
          </a:stretch>
        </p:blipFill>
        <p:spPr>
          <a:xfrm>
            <a:off x="5485800" y="285069"/>
            <a:ext cx="1219306" cy="91448"/>
          </a:xfrm>
          <a:prstGeom prst="rect">
            <a:avLst/>
          </a:prstGeom>
        </p:spPr>
      </p:pic>
      <p:pic>
        <p:nvPicPr>
          <p:cNvPr id="2" name="Picture 2" descr="Swedish Chamber of Commerce | Volvo Group">
            <a:extLst>
              <a:ext uri="{FF2B5EF4-FFF2-40B4-BE49-F238E27FC236}">
                <a16:creationId xmlns:a16="http://schemas.microsoft.com/office/drawing/2014/main" id="{C97D4988-EE6C-77D1-A38F-B069456D28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50EE300-F352-2417-6693-11D33B1FA537}"/>
              </a:ext>
            </a:extLst>
          </p:cNvPr>
          <p:cNvPicPr>
            <a:picLocks noChangeAspect="1"/>
          </p:cNvPicPr>
          <p:nvPr/>
        </p:nvPicPr>
        <p:blipFill rotWithShape="1">
          <a:blip r:embed="rId10"/>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210138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47">
            <a:extLst>
              <a:ext uri="{FF2B5EF4-FFF2-40B4-BE49-F238E27FC236}">
                <a16:creationId xmlns:a16="http://schemas.microsoft.com/office/drawing/2014/main" id="{4E770D66-6542-9D2C-AC5E-2E11B7624110}"/>
              </a:ext>
            </a:extLst>
          </p:cNvPr>
          <p:cNvSpPr/>
          <p:nvPr/>
        </p:nvSpPr>
        <p:spPr>
          <a:xfrm>
            <a:off x="453726" y="705488"/>
            <a:ext cx="2343168" cy="311742"/>
          </a:xfrm>
          <a:prstGeom prst="flowChartProcess">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Estimator Design</a:t>
            </a:r>
            <a:endParaRPr lang="sv-SE" dirty="0">
              <a:solidFill>
                <a:schemeClr val="bg1"/>
              </a:solidFill>
            </a:endParaRPr>
          </a:p>
        </p:txBody>
      </p:sp>
      <p:pic>
        <p:nvPicPr>
          <p:cNvPr id="7" name="图片 6" descr="图形用户界面, 应用程序&#10;&#10;描述已自动生成">
            <a:extLst>
              <a:ext uri="{FF2B5EF4-FFF2-40B4-BE49-F238E27FC236}">
                <a16:creationId xmlns:a16="http://schemas.microsoft.com/office/drawing/2014/main" id="{5C34B2E2-551C-5BEF-E58E-B685D429A26C}"/>
              </a:ext>
            </a:extLst>
          </p:cNvPr>
          <p:cNvPicPr>
            <a:picLocks noChangeAspect="1"/>
          </p:cNvPicPr>
          <p:nvPr/>
        </p:nvPicPr>
        <p:blipFill rotWithShape="1">
          <a:blip r:embed="rId2">
            <a:extLst>
              <a:ext uri="{28A0092B-C50C-407E-A947-70E740481C1C}">
                <a14:useLocalDpi xmlns:a14="http://schemas.microsoft.com/office/drawing/2010/main" val="0"/>
              </a:ext>
            </a:extLst>
          </a:blip>
          <a:srcRect r="8087"/>
          <a:stretch/>
        </p:blipFill>
        <p:spPr>
          <a:xfrm>
            <a:off x="698422" y="2243467"/>
            <a:ext cx="5087898" cy="2495042"/>
          </a:xfrm>
          <a:prstGeom prst="rect">
            <a:avLst/>
          </a:prstGeom>
        </p:spPr>
      </p:pic>
      <p:sp>
        <p:nvSpPr>
          <p:cNvPr id="10" name="Footer Placeholder 3">
            <a:extLst>
              <a:ext uri="{FF2B5EF4-FFF2-40B4-BE49-F238E27FC236}">
                <a16:creationId xmlns:a16="http://schemas.microsoft.com/office/drawing/2014/main" id="{7261077A-8FE3-07F4-0F58-DE187A989DE6}"/>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grpSp>
        <p:nvGrpSpPr>
          <p:cNvPr id="32" name="组合 31">
            <a:extLst>
              <a:ext uri="{FF2B5EF4-FFF2-40B4-BE49-F238E27FC236}">
                <a16:creationId xmlns:a16="http://schemas.microsoft.com/office/drawing/2014/main" id="{D577A967-7A77-F5DA-2039-B41365B3CADF}"/>
              </a:ext>
            </a:extLst>
          </p:cNvPr>
          <p:cNvGrpSpPr/>
          <p:nvPr/>
        </p:nvGrpSpPr>
        <p:grpSpPr>
          <a:xfrm>
            <a:off x="6178578" y="1266596"/>
            <a:ext cx="5831982" cy="4183528"/>
            <a:chOff x="5821757" y="997410"/>
            <a:chExt cx="5831982" cy="4183528"/>
          </a:xfrm>
        </p:grpSpPr>
        <p:pic>
          <p:nvPicPr>
            <p:cNvPr id="12" name="图片 11">
              <a:extLst>
                <a:ext uri="{FF2B5EF4-FFF2-40B4-BE49-F238E27FC236}">
                  <a16:creationId xmlns:a16="http://schemas.microsoft.com/office/drawing/2014/main" id="{5FBF3740-5D6F-8AA2-92CE-B567A655927A}"/>
                </a:ext>
              </a:extLst>
            </p:cNvPr>
            <p:cNvPicPr>
              <a:picLocks noChangeAspect="1"/>
            </p:cNvPicPr>
            <p:nvPr/>
          </p:nvPicPr>
          <p:blipFill>
            <a:blip r:embed="rId3"/>
            <a:stretch>
              <a:fillRect/>
            </a:stretch>
          </p:blipFill>
          <p:spPr>
            <a:xfrm>
              <a:off x="6279110" y="1398208"/>
              <a:ext cx="3944914" cy="354334"/>
            </a:xfrm>
            <a:prstGeom prst="rect">
              <a:avLst/>
            </a:prstGeom>
          </p:spPr>
        </p:pic>
        <p:pic>
          <p:nvPicPr>
            <p:cNvPr id="14" name="图片 13">
              <a:extLst>
                <a:ext uri="{FF2B5EF4-FFF2-40B4-BE49-F238E27FC236}">
                  <a16:creationId xmlns:a16="http://schemas.microsoft.com/office/drawing/2014/main" id="{12973AE8-DC71-3E2E-4371-2DBEF9DC6F10}"/>
                </a:ext>
              </a:extLst>
            </p:cNvPr>
            <p:cNvPicPr>
              <a:picLocks noChangeAspect="1"/>
            </p:cNvPicPr>
            <p:nvPr/>
          </p:nvPicPr>
          <p:blipFill>
            <a:blip r:embed="rId4"/>
            <a:stretch>
              <a:fillRect/>
            </a:stretch>
          </p:blipFill>
          <p:spPr>
            <a:xfrm>
              <a:off x="6308873" y="2237733"/>
              <a:ext cx="1942694" cy="269941"/>
            </a:xfrm>
            <a:prstGeom prst="rect">
              <a:avLst/>
            </a:prstGeom>
          </p:spPr>
        </p:pic>
        <p:pic>
          <p:nvPicPr>
            <p:cNvPr id="19" name="图片 18">
              <a:extLst>
                <a:ext uri="{FF2B5EF4-FFF2-40B4-BE49-F238E27FC236}">
                  <a16:creationId xmlns:a16="http://schemas.microsoft.com/office/drawing/2014/main" id="{12D88A90-C2A0-3EDC-E803-A90472F8A235}"/>
                </a:ext>
              </a:extLst>
            </p:cNvPr>
            <p:cNvPicPr>
              <a:picLocks noChangeAspect="1"/>
            </p:cNvPicPr>
            <p:nvPr/>
          </p:nvPicPr>
          <p:blipFill>
            <a:blip r:embed="rId5"/>
            <a:stretch>
              <a:fillRect/>
            </a:stretch>
          </p:blipFill>
          <p:spPr>
            <a:xfrm>
              <a:off x="6279110" y="2987422"/>
              <a:ext cx="4171069" cy="307777"/>
            </a:xfrm>
            <a:prstGeom prst="rect">
              <a:avLst/>
            </a:prstGeom>
          </p:spPr>
        </p:pic>
        <p:sp>
          <p:nvSpPr>
            <p:cNvPr id="20" name="文本框 19">
              <a:extLst>
                <a:ext uri="{FF2B5EF4-FFF2-40B4-BE49-F238E27FC236}">
                  <a16:creationId xmlns:a16="http://schemas.microsoft.com/office/drawing/2014/main" id="{21B48437-95BC-6919-03BD-147135CE6D62}"/>
                </a:ext>
              </a:extLst>
            </p:cNvPr>
            <p:cNvSpPr txBox="1"/>
            <p:nvPr/>
          </p:nvSpPr>
          <p:spPr>
            <a:xfrm>
              <a:off x="5826535" y="997410"/>
              <a:ext cx="2678028" cy="338554"/>
            </a:xfrm>
            <a:prstGeom prst="rect">
              <a:avLst/>
            </a:prstGeom>
            <a:noFill/>
          </p:spPr>
          <p:txBody>
            <a:bodyPr wrap="square">
              <a:spAutoFit/>
            </a:bodyPr>
            <a:lstStyle/>
            <a:p>
              <a:r>
                <a:rPr lang="en-US" altLang="zh-CN" sz="1600" b="1" u="sng" dirty="0">
                  <a:cs typeface="Times New Roman" panose="02020603050405020304" pitchFamily="18" charset="0"/>
                </a:rPr>
                <a:t>Process Model:</a:t>
              </a:r>
              <a:endParaRPr lang="zh-CN" altLang="en-US" sz="1600" b="1" u="sng" dirty="0">
                <a:cs typeface="Times New Roman" panose="02020603050405020304" pitchFamily="18" charset="0"/>
              </a:endParaRPr>
            </a:p>
          </p:txBody>
        </p:sp>
        <p:sp>
          <p:nvSpPr>
            <p:cNvPr id="21" name="文本框 20">
              <a:extLst>
                <a:ext uri="{FF2B5EF4-FFF2-40B4-BE49-F238E27FC236}">
                  <a16:creationId xmlns:a16="http://schemas.microsoft.com/office/drawing/2014/main" id="{3AA350A8-9D64-673A-E8E3-CF0C2BE80E37}"/>
                </a:ext>
              </a:extLst>
            </p:cNvPr>
            <p:cNvSpPr txBox="1"/>
            <p:nvPr/>
          </p:nvSpPr>
          <p:spPr>
            <a:xfrm>
              <a:off x="5821757" y="1845563"/>
              <a:ext cx="2678028" cy="338554"/>
            </a:xfrm>
            <a:prstGeom prst="rect">
              <a:avLst/>
            </a:prstGeom>
            <a:noFill/>
          </p:spPr>
          <p:txBody>
            <a:bodyPr wrap="square">
              <a:spAutoFit/>
            </a:bodyPr>
            <a:lstStyle/>
            <a:p>
              <a:r>
                <a:rPr lang="en-US" altLang="zh-CN" sz="1600" b="1" u="sng" dirty="0">
                  <a:cs typeface="Times New Roman" panose="02020603050405020304" pitchFamily="18" charset="0"/>
                </a:rPr>
                <a:t>Measurement Model:</a:t>
              </a:r>
              <a:endParaRPr lang="zh-CN" altLang="en-US" sz="1600" b="1" u="sng" dirty="0">
                <a:cs typeface="Times New Roman" panose="02020603050405020304" pitchFamily="18" charset="0"/>
              </a:endParaRPr>
            </a:p>
          </p:txBody>
        </p:sp>
        <p:sp>
          <p:nvSpPr>
            <p:cNvPr id="22" name="文本框 21">
              <a:extLst>
                <a:ext uri="{FF2B5EF4-FFF2-40B4-BE49-F238E27FC236}">
                  <a16:creationId xmlns:a16="http://schemas.microsoft.com/office/drawing/2014/main" id="{BC4CA1CA-17E1-8028-69CC-817F2D66516E}"/>
                </a:ext>
              </a:extLst>
            </p:cNvPr>
            <p:cNvSpPr txBox="1"/>
            <p:nvPr/>
          </p:nvSpPr>
          <p:spPr>
            <a:xfrm>
              <a:off x="5821757" y="2577081"/>
              <a:ext cx="2678028" cy="338554"/>
            </a:xfrm>
            <a:prstGeom prst="rect">
              <a:avLst/>
            </a:prstGeom>
            <a:noFill/>
          </p:spPr>
          <p:txBody>
            <a:bodyPr wrap="square">
              <a:spAutoFit/>
            </a:bodyPr>
            <a:lstStyle/>
            <a:p>
              <a:r>
                <a:rPr lang="en-US" altLang="zh-CN" sz="1600" b="1" u="sng" dirty="0">
                  <a:cs typeface="Times New Roman" panose="02020603050405020304" pitchFamily="18" charset="0"/>
                </a:rPr>
                <a:t>Prediction Process:</a:t>
              </a:r>
              <a:endParaRPr lang="zh-CN" altLang="en-US" sz="1600" b="1" u="sng" dirty="0">
                <a:cs typeface="Times New Roman" panose="02020603050405020304" pitchFamily="18" charset="0"/>
              </a:endParaRPr>
            </a:p>
          </p:txBody>
        </p:sp>
        <p:pic>
          <p:nvPicPr>
            <p:cNvPr id="24" name="图片 23">
              <a:extLst>
                <a:ext uri="{FF2B5EF4-FFF2-40B4-BE49-F238E27FC236}">
                  <a16:creationId xmlns:a16="http://schemas.microsoft.com/office/drawing/2014/main" id="{915DAD7F-7616-BF1E-FA99-0DFB4C1A6147}"/>
                </a:ext>
              </a:extLst>
            </p:cNvPr>
            <p:cNvPicPr>
              <a:picLocks noChangeAspect="1"/>
            </p:cNvPicPr>
            <p:nvPr/>
          </p:nvPicPr>
          <p:blipFill>
            <a:blip r:embed="rId6"/>
            <a:stretch>
              <a:fillRect/>
            </a:stretch>
          </p:blipFill>
          <p:spPr>
            <a:xfrm>
              <a:off x="6241402" y="3350707"/>
              <a:ext cx="3276865" cy="359941"/>
            </a:xfrm>
            <a:prstGeom prst="rect">
              <a:avLst/>
            </a:prstGeom>
          </p:spPr>
        </p:pic>
        <p:sp>
          <p:nvSpPr>
            <p:cNvPr id="25" name="文本框 24">
              <a:extLst>
                <a:ext uri="{FF2B5EF4-FFF2-40B4-BE49-F238E27FC236}">
                  <a16:creationId xmlns:a16="http://schemas.microsoft.com/office/drawing/2014/main" id="{3ABEB3C1-D3DE-AEA2-7EFD-192E8F42CC5A}"/>
                </a:ext>
              </a:extLst>
            </p:cNvPr>
            <p:cNvSpPr txBox="1"/>
            <p:nvPr/>
          </p:nvSpPr>
          <p:spPr>
            <a:xfrm>
              <a:off x="5821757" y="3748254"/>
              <a:ext cx="2678028" cy="338554"/>
            </a:xfrm>
            <a:prstGeom prst="rect">
              <a:avLst/>
            </a:prstGeom>
            <a:noFill/>
          </p:spPr>
          <p:txBody>
            <a:bodyPr wrap="square">
              <a:spAutoFit/>
            </a:bodyPr>
            <a:lstStyle/>
            <a:p>
              <a:r>
                <a:rPr lang="en-US" altLang="zh-CN" sz="1600" b="1" u="sng" dirty="0">
                  <a:cs typeface="Times New Roman" panose="02020603050405020304" pitchFamily="18" charset="0"/>
                </a:rPr>
                <a:t>Update Process:</a:t>
              </a:r>
              <a:endParaRPr lang="zh-CN" altLang="en-US" sz="1600" b="1" u="sng" dirty="0">
                <a:cs typeface="Times New Roman" panose="02020603050405020304" pitchFamily="18" charset="0"/>
              </a:endParaRPr>
            </a:p>
          </p:txBody>
        </p:sp>
        <p:pic>
          <p:nvPicPr>
            <p:cNvPr id="27" name="图片 26">
              <a:extLst>
                <a:ext uri="{FF2B5EF4-FFF2-40B4-BE49-F238E27FC236}">
                  <a16:creationId xmlns:a16="http://schemas.microsoft.com/office/drawing/2014/main" id="{5299AFC6-DD3D-2C1E-4243-171938E1361C}"/>
                </a:ext>
              </a:extLst>
            </p:cNvPr>
            <p:cNvPicPr>
              <a:picLocks noChangeAspect="1"/>
            </p:cNvPicPr>
            <p:nvPr/>
          </p:nvPicPr>
          <p:blipFill>
            <a:blip r:embed="rId7"/>
            <a:stretch>
              <a:fillRect/>
            </a:stretch>
          </p:blipFill>
          <p:spPr>
            <a:xfrm>
              <a:off x="6279110" y="4079128"/>
              <a:ext cx="4773015" cy="417059"/>
            </a:xfrm>
            <a:prstGeom prst="rect">
              <a:avLst/>
            </a:prstGeom>
          </p:spPr>
        </p:pic>
        <p:pic>
          <p:nvPicPr>
            <p:cNvPr id="29" name="图片 28">
              <a:extLst>
                <a:ext uri="{FF2B5EF4-FFF2-40B4-BE49-F238E27FC236}">
                  <a16:creationId xmlns:a16="http://schemas.microsoft.com/office/drawing/2014/main" id="{A7E6CDCF-BDC3-534D-785B-41249E053AE3}"/>
                </a:ext>
              </a:extLst>
            </p:cNvPr>
            <p:cNvPicPr>
              <a:picLocks noChangeAspect="1"/>
            </p:cNvPicPr>
            <p:nvPr/>
          </p:nvPicPr>
          <p:blipFill>
            <a:blip r:embed="rId8"/>
            <a:stretch>
              <a:fillRect/>
            </a:stretch>
          </p:blipFill>
          <p:spPr>
            <a:xfrm>
              <a:off x="6241402" y="4861699"/>
              <a:ext cx="5412337" cy="319239"/>
            </a:xfrm>
            <a:prstGeom prst="rect">
              <a:avLst/>
            </a:prstGeom>
          </p:spPr>
        </p:pic>
        <p:pic>
          <p:nvPicPr>
            <p:cNvPr id="31" name="图片 30">
              <a:extLst>
                <a:ext uri="{FF2B5EF4-FFF2-40B4-BE49-F238E27FC236}">
                  <a16:creationId xmlns:a16="http://schemas.microsoft.com/office/drawing/2014/main" id="{4DE07D1B-7A1D-16D1-DE4B-CDF0538CD532}"/>
                </a:ext>
              </a:extLst>
            </p:cNvPr>
            <p:cNvPicPr>
              <a:picLocks noChangeAspect="1"/>
            </p:cNvPicPr>
            <p:nvPr/>
          </p:nvPicPr>
          <p:blipFill>
            <a:blip r:embed="rId9"/>
            <a:stretch>
              <a:fillRect/>
            </a:stretch>
          </p:blipFill>
          <p:spPr>
            <a:xfrm>
              <a:off x="6279110" y="4516811"/>
              <a:ext cx="3415957" cy="316384"/>
            </a:xfrm>
            <a:prstGeom prst="rect">
              <a:avLst/>
            </a:prstGeom>
          </p:spPr>
        </p:pic>
      </p:grpSp>
      <p:pic>
        <p:nvPicPr>
          <p:cNvPr id="33" name="图片 32">
            <a:extLst>
              <a:ext uri="{FF2B5EF4-FFF2-40B4-BE49-F238E27FC236}">
                <a16:creationId xmlns:a16="http://schemas.microsoft.com/office/drawing/2014/main" id="{6D3E23D6-716E-22A7-BFBC-96C2206A76C3}"/>
              </a:ext>
            </a:extLst>
          </p:cNvPr>
          <p:cNvPicPr>
            <a:picLocks noChangeAspect="1"/>
          </p:cNvPicPr>
          <p:nvPr/>
        </p:nvPicPr>
        <p:blipFill>
          <a:blip r:embed="rId10"/>
          <a:stretch>
            <a:fillRect/>
          </a:stretch>
        </p:blipFill>
        <p:spPr>
          <a:xfrm>
            <a:off x="5485800" y="285069"/>
            <a:ext cx="1219306" cy="91448"/>
          </a:xfrm>
          <a:prstGeom prst="rect">
            <a:avLst/>
          </a:prstGeom>
        </p:spPr>
      </p:pic>
      <p:pic>
        <p:nvPicPr>
          <p:cNvPr id="2" name="Picture 2" descr="Swedish Chamber of Commerce | Volvo Group">
            <a:extLst>
              <a:ext uri="{FF2B5EF4-FFF2-40B4-BE49-F238E27FC236}">
                <a16:creationId xmlns:a16="http://schemas.microsoft.com/office/drawing/2014/main" id="{88E74C4D-B2C9-55B0-36CF-6CEE2700494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F189844-0579-FE35-8D0D-33EAE92C7BC3}"/>
              </a:ext>
            </a:extLst>
          </p:cNvPr>
          <p:cNvPicPr>
            <a:picLocks noChangeAspect="1"/>
          </p:cNvPicPr>
          <p:nvPr/>
        </p:nvPicPr>
        <p:blipFill rotWithShape="1">
          <a:blip r:embed="rId12"/>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340378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示&#10;&#10;描述已自动生成">
            <a:extLst>
              <a:ext uri="{FF2B5EF4-FFF2-40B4-BE49-F238E27FC236}">
                <a16:creationId xmlns:a16="http://schemas.microsoft.com/office/drawing/2014/main" id="{A55048B3-9284-B8AE-8A78-CF7A7D64B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3" y="1549533"/>
            <a:ext cx="4519754" cy="1370592"/>
          </a:xfrm>
          <a:prstGeom prst="rect">
            <a:avLst/>
          </a:prstGeom>
        </p:spPr>
      </p:pic>
      <p:grpSp>
        <p:nvGrpSpPr>
          <p:cNvPr id="15" name="组合 14">
            <a:extLst>
              <a:ext uri="{FF2B5EF4-FFF2-40B4-BE49-F238E27FC236}">
                <a16:creationId xmlns:a16="http://schemas.microsoft.com/office/drawing/2014/main" id="{6F233EB4-9879-7E23-6567-25F858B55D84}"/>
              </a:ext>
            </a:extLst>
          </p:cNvPr>
          <p:cNvGrpSpPr/>
          <p:nvPr/>
        </p:nvGrpSpPr>
        <p:grpSpPr>
          <a:xfrm>
            <a:off x="1426278" y="3494963"/>
            <a:ext cx="4512699" cy="2317536"/>
            <a:chOff x="312984" y="3429000"/>
            <a:chExt cx="4836956" cy="3173439"/>
          </a:xfrm>
        </p:grpSpPr>
        <p:pic>
          <p:nvPicPr>
            <p:cNvPr id="10" name="图片 9" descr="图形用户界面&#10;&#10;描述已自动生成">
              <a:extLst>
                <a:ext uri="{FF2B5EF4-FFF2-40B4-BE49-F238E27FC236}">
                  <a16:creationId xmlns:a16="http://schemas.microsoft.com/office/drawing/2014/main" id="{A21D0D1C-6278-7BA9-2617-D93D9837D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85" y="3429000"/>
              <a:ext cx="4836955" cy="1479506"/>
            </a:xfrm>
            <a:prstGeom prst="rect">
              <a:avLst/>
            </a:prstGeom>
          </p:spPr>
        </p:pic>
        <p:pic>
          <p:nvPicPr>
            <p:cNvPr id="12" name="图片 11" descr="图示&#10;&#10;描述已自动生成">
              <a:extLst>
                <a:ext uri="{FF2B5EF4-FFF2-40B4-BE49-F238E27FC236}">
                  <a16:creationId xmlns:a16="http://schemas.microsoft.com/office/drawing/2014/main" id="{051D9D71-6B20-E607-5AF4-3CFDC99A4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984" y="5133364"/>
              <a:ext cx="4836955" cy="1469075"/>
            </a:xfrm>
            <a:prstGeom prst="rect">
              <a:avLst/>
            </a:prstGeom>
          </p:spPr>
        </p:pic>
      </p:grpSp>
      <p:sp>
        <p:nvSpPr>
          <p:cNvPr id="16" name="Footer Placeholder 3">
            <a:extLst>
              <a:ext uri="{FF2B5EF4-FFF2-40B4-BE49-F238E27FC236}">
                <a16:creationId xmlns:a16="http://schemas.microsoft.com/office/drawing/2014/main" id="{863A9A69-74C8-71C2-DAF5-F3F76F7C7C8E}"/>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17" name="图片 16">
            <a:extLst>
              <a:ext uri="{FF2B5EF4-FFF2-40B4-BE49-F238E27FC236}">
                <a16:creationId xmlns:a16="http://schemas.microsoft.com/office/drawing/2014/main" id="{FA02CF53-C0EE-A2F5-850D-09610CB5CD30}"/>
              </a:ext>
            </a:extLst>
          </p:cNvPr>
          <p:cNvPicPr>
            <a:picLocks noChangeAspect="1"/>
          </p:cNvPicPr>
          <p:nvPr/>
        </p:nvPicPr>
        <p:blipFill>
          <a:blip r:embed="rId5"/>
          <a:stretch>
            <a:fillRect/>
          </a:stretch>
        </p:blipFill>
        <p:spPr>
          <a:xfrm>
            <a:off x="5485800" y="285069"/>
            <a:ext cx="1219306" cy="91448"/>
          </a:xfrm>
          <a:prstGeom prst="rect">
            <a:avLst/>
          </a:prstGeom>
        </p:spPr>
      </p:pic>
      <p:pic>
        <p:nvPicPr>
          <p:cNvPr id="3" name="图片 2">
            <a:extLst>
              <a:ext uri="{FF2B5EF4-FFF2-40B4-BE49-F238E27FC236}">
                <a16:creationId xmlns:a16="http://schemas.microsoft.com/office/drawing/2014/main" id="{D2BB7DF4-3E5C-CC57-E4ED-F6B1701533E3}"/>
              </a:ext>
            </a:extLst>
          </p:cNvPr>
          <p:cNvPicPr>
            <a:picLocks noChangeAspect="1"/>
          </p:cNvPicPr>
          <p:nvPr/>
        </p:nvPicPr>
        <p:blipFill>
          <a:blip r:embed="rId6"/>
          <a:stretch>
            <a:fillRect/>
          </a:stretch>
        </p:blipFill>
        <p:spPr>
          <a:xfrm>
            <a:off x="6920817" y="1756444"/>
            <a:ext cx="4108675" cy="340160"/>
          </a:xfrm>
          <a:prstGeom prst="rect">
            <a:avLst/>
          </a:prstGeom>
        </p:spPr>
      </p:pic>
      <p:grpSp>
        <p:nvGrpSpPr>
          <p:cNvPr id="9" name="组合 8">
            <a:extLst>
              <a:ext uri="{FF2B5EF4-FFF2-40B4-BE49-F238E27FC236}">
                <a16:creationId xmlns:a16="http://schemas.microsoft.com/office/drawing/2014/main" id="{5D984968-4B51-DF6A-53EE-0B2F63E97D09}"/>
              </a:ext>
            </a:extLst>
          </p:cNvPr>
          <p:cNvGrpSpPr/>
          <p:nvPr/>
        </p:nvGrpSpPr>
        <p:grpSpPr>
          <a:xfrm>
            <a:off x="6897499" y="3723992"/>
            <a:ext cx="3595241" cy="1708915"/>
            <a:chOff x="6076077" y="3198091"/>
            <a:chExt cx="4109941" cy="2378258"/>
          </a:xfrm>
        </p:grpSpPr>
        <p:pic>
          <p:nvPicPr>
            <p:cNvPr id="5" name="图片 4">
              <a:extLst>
                <a:ext uri="{FF2B5EF4-FFF2-40B4-BE49-F238E27FC236}">
                  <a16:creationId xmlns:a16="http://schemas.microsoft.com/office/drawing/2014/main" id="{C7332DA0-71A9-FE74-6E6B-48F4C37A229F}"/>
                </a:ext>
              </a:extLst>
            </p:cNvPr>
            <p:cNvPicPr>
              <a:picLocks noChangeAspect="1"/>
            </p:cNvPicPr>
            <p:nvPr/>
          </p:nvPicPr>
          <p:blipFill rotWithShape="1">
            <a:blip r:embed="rId7"/>
            <a:srcRect l="3384" b="26515"/>
            <a:stretch/>
          </p:blipFill>
          <p:spPr>
            <a:xfrm>
              <a:off x="6095453" y="3198091"/>
              <a:ext cx="3970849" cy="2047988"/>
            </a:xfrm>
            <a:prstGeom prst="rect">
              <a:avLst/>
            </a:prstGeom>
          </p:spPr>
        </p:pic>
        <p:pic>
          <p:nvPicPr>
            <p:cNvPr id="7" name="图片 6">
              <a:extLst>
                <a:ext uri="{FF2B5EF4-FFF2-40B4-BE49-F238E27FC236}">
                  <a16:creationId xmlns:a16="http://schemas.microsoft.com/office/drawing/2014/main" id="{2C9F8D27-B547-7F90-C468-615EA2724F58}"/>
                </a:ext>
              </a:extLst>
            </p:cNvPr>
            <p:cNvPicPr>
              <a:picLocks noChangeAspect="1"/>
            </p:cNvPicPr>
            <p:nvPr/>
          </p:nvPicPr>
          <p:blipFill rotWithShape="1">
            <a:blip r:embed="rId7"/>
            <a:srcRect t="86514"/>
            <a:stretch/>
          </p:blipFill>
          <p:spPr>
            <a:xfrm>
              <a:off x="6076077" y="5200509"/>
              <a:ext cx="4109941" cy="375840"/>
            </a:xfrm>
            <a:prstGeom prst="rect">
              <a:avLst/>
            </a:prstGeom>
          </p:spPr>
        </p:pic>
      </p:grpSp>
      <p:sp>
        <p:nvSpPr>
          <p:cNvPr id="11" name="文本框 10">
            <a:extLst>
              <a:ext uri="{FF2B5EF4-FFF2-40B4-BE49-F238E27FC236}">
                <a16:creationId xmlns:a16="http://schemas.microsoft.com/office/drawing/2014/main" id="{F543284F-D017-BF15-598B-0C398AEEB54D}"/>
              </a:ext>
            </a:extLst>
          </p:cNvPr>
          <p:cNvSpPr txBox="1"/>
          <p:nvPr/>
        </p:nvSpPr>
        <p:spPr>
          <a:xfrm>
            <a:off x="601980" y="1219200"/>
            <a:ext cx="2498500" cy="307777"/>
          </a:xfrm>
          <a:prstGeom prst="rect">
            <a:avLst/>
          </a:prstGeom>
          <a:noFill/>
        </p:spPr>
        <p:txBody>
          <a:bodyPr wrap="square">
            <a:spAutoFit/>
          </a:bodyPr>
          <a:lstStyle/>
          <a:p>
            <a:r>
              <a:rPr lang="en-US" altLang="zh-CN" sz="1400" b="1" u="sng" dirty="0">
                <a:cs typeface="Times New Roman" panose="02020603050405020304" pitchFamily="18" charset="0"/>
              </a:rPr>
              <a:t>Trailing Constraints:</a:t>
            </a:r>
            <a:endParaRPr lang="zh-CN" altLang="en-US" sz="1400" b="1" u="sng" dirty="0">
              <a:cs typeface="Times New Roman" panose="02020603050405020304" pitchFamily="18" charset="0"/>
            </a:endParaRPr>
          </a:p>
        </p:txBody>
      </p:sp>
      <p:sp>
        <p:nvSpPr>
          <p:cNvPr id="18" name="文本框 17">
            <a:extLst>
              <a:ext uri="{FF2B5EF4-FFF2-40B4-BE49-F238E27FC236}">
                <a16:creationId xmlns:a16="http://schemas.microsoft.com/office/drawing/2014/main" id="{592D5BCB-DE8B-0A7C-D4F9-7DDD38D1F922}"/>
              </a:ext>
            </a:extLst>
          </p:cNvPr>
          <p:cNvSpPr txBox="1"/>
          <p:nvPr/>
        </p:nvSpPr>
        <p:spPr>
          <a:xfrm>
            <a:off x="601980" y="3175516"/>
            <a:ext cx="2498500" cy="307777"/>
          </a:xfrm>
          <a:prstGeom prst="rect">
            <a:avLst/>
          </a:prstGeom>
          <a:noFill/>
        </p:spPr>
        <p:txBody>
          <a:bodyPr wrap="square">
            <a:spAutoFit/>
          </a:bodyPr>
          <a:lstStyle/>
          <a:p>
            <a:r>
              <a:rPr lang="en-US" altLang="zh-CN" sz="1400" b="1" u="sng" dirty="0">
                <a:cs typeface="Times New Roman" panose="02020603050405020304" pitchFamily="18" charset="0"/>
              </a:rPr>
              <a:t>Lane changing Constraints:</a:t>
            </a:r>
            <a:endParaRPr lang="zh-CN" altLang="en-US" sz="1400" b="1" u="sng" dirty="0">
              <a:cs typeface="Times New Roman" panose="02020603050405020304" pitchFamily="18" charset="0"/>
            </a:endParaRPr>
          </a:p>
        </p:txBody>
      </p:sp>
      <p:pic>
        <p:nvPicPr>
          <p:cNvPr id="20" name="图片 19">
            <a:extLst>
              <a:ext uri="{FF2B5EF4-FFF2-40B4-BE49-F238E27FC236}">
                <a16:creationId xmlns:a16="http://schemas.microsoft.com/office/drawing/2014/main" id="{83776F59-2899-AEBB-AD82-56B07D2B3384}"/>
              </a:ext>
            </a:extLst>
          </p:cNvPr>
          <p:cNvPicPr>
            <a:picLocks noChangeAspect="1"/>
          </p:cNvPicPr>
          <p:nvPr/>
        </p:nvPicPr>
        <p:blipFill>
          <a:blip r:embed="rId8"/>
          <a:stretch>
            <a:fillRect/>
          </a:stretch>
        </p:blipFill>
        <p:spPr>
          <a:xfrm>
            <a:off x="6930391" y="2431222"/>
            <a:ext cx="5200072" cy="328004"/>
          </a:xfrm>
          <a:prstGeom prst="rect">
            <a:avLst/>
          </a:prstGeom>
        </p:spPr>
      </p:pic>
      <p:sp>
        <p:nvSpPr>
          <p:cNvPr id="21" name="文本框 20">
            <a:extLst>
              <a:ext uri="{FF2B5EF4-FFF2-40B4-BE49-F238E27FC236}">
                <a16:creationId xmlns:a16="http://schemas.microsoft.com/office/drawing/2014/main" id="{CF6BBCF7-A8FF-9BB5-BC06-D2E63104B628}"/>
              </a:ext>
            </a:extLst>
          </p:cNvPr>
          <p:cNvSpPr txBox="1"/>
          <p:nvPr/>
        </p:nvSpPr>
        <p:spPr>
          <a:xfrm>
            <a:off x="6274981" y="1506139"/>
            <a:ext cx="2498500" cy="307777"/>
          </a:xfrm>
          <a:prstGeom prst="rect">
            <a:avLst/>
          </a:prstGeom>
          <a:noFill/>
        </p:spPr>
        <p:txBody>
          <a:bodyPr wrap="square">
            <a:spAutoFit/>
          </a:bodyPr>
          <a:lstStyle/>
          <a:p>
            <a:r>
              <a:rPr lang="en-US" altLang="zh-CN" sz="1400" b="1" u="sng" dirty="0">
                <a:cs typeface="Times New Roman" panose="02020603050405020304" pitchFamily="18" charset="0"/>
              </a:rPr>
              <a:t>Initial Constraints:</a:t>
            </a:r>
            <a:endParaRPr lang="zh-CN" altLang="en-US" sz="1400" b="1" u="sng" dirty="0">
              <a:cs typeface="Times New Roman" panose="02020603050405020304" pitchFamily="18" charset="0"/>
            </a:endParaRPr>
          </a:p>
        </p:txBody>
      </p:sp>
      <p:sp>
        <p:nvSpPr>
          <p:cNvPr id="22" name="文本框 21">
            <a:extLst>
              <a:ext uri="{FF2B5EF4-FFF2-40B4-BE49-F238E27FC236}">
                <a16:creationId xmlns:a16="http://schemas.microsoft.com/office/drawing/2014/main" id="{75E1882C-9F2F-75E4-985C-C8544153CF49}"/>
              </a:ext>
            </a:extLst>
          </p:cNvPr>
          <p:cNvSpPr txBox="1"/>
          <p:nvPr/>
        </p:nvSpPr>
        <p:spPr>
          <a:xfrm>
            <a:off x="6274981" y="2161516"/>
            <a:ext cx="2498500" cy="307777"/>
          </a:xfrm>
          <a:prstGeom prst="rect">
            <a:avLst/>
          </a:prstGeom>
          <a:noFill/>
        </p:spPr>
        <p:txBody>
          <a:bodyPr wrap="square">
            <a:spAutoFit/>
          </a:bodyPr>
          <a:lstStyle/>
          <a:p>
            <a:r>
              <a:rPr lang="en-US" altLang="zh-CN" sz="1400" b="1" u="sng" dirty="0">
                <a:cs typeface="Times New Roman" panose="02020603050405020304" pitchFamily="18" charset="0"/>
              </a:rPr>
              <a:t>Constraints with slack variable:</a:t>
            </a:r>
            <a:endParaRPr lang="zh-CN" altLang="en-US" sz="1400" b="1" u="sng" dirty="0">
              <a:cs typeface="Times New Roman" panose="02020603050405020304" pitchFamily="18" charset="0"/>
            </a:endParaRPr>
          </a:p>
        </p:txBody>
      </p:sp>
      <p:sp>
        <p:nvSpPr>
          <p:cNvPr id="23" name="文本框 22">
            <a:extLst>
              <a:ext uri="{FF2B5EF4-FFF2-40B4-BE49-F238E27FC236}">
                <a16:creationId xmlns:a16="http://schemas.microsoft.com/office/drawing/2014/main" id="{EDF3448B-18A7-A107-CB19-5FFB54A3D077}"/>
              </a:ext>
            </a:extLst>
          </p:cNvPr>
          <p:cNvSpPr txBox="1"/>
          <p:nvPr/>
        </p:nvSpPr>
        <p:spPr>
          <a:xfrm>
            <a:off x="6274981" y="3424357"/>
            <a:ext cx="2498500" cy="307777"/>
          </a:xfrm>
          <a:prstGeom prst="rect">
            <a:avLst/>
          </a:prstGeom>
          <a:noFill/>
        </p:spPr>
        <p:txBody>
          <a:bodyPr wrap="square">
            <a:spAutoFit/>
          </a:bodyPr>
          <a:lstStyle/>
          <a:p>
            <a:r>
              <a:rPr lang="en-US" altLang="zh-CN" sz="1400" b="1" u="sng" dirty="0">
                <a:cs typeface="Times New Roman" panose="02020603050405020304" pitchFamily="18" charset="0"/>
              </a:rPr>
              <a:t>Initial Constraints:</a:t>
            </a:r>
            <a:endParaRPr lang="zh-CN" altLang="en-US" sz="1400" b="1" u="sng" dirty="0">
              <a:cs typeface="Times New Roman" panose="02020603050405020304" pitchFamily="18" charset="0"/>
            </a:endParaRPr>
          </a:p>
        </p:txBody>
      </p:sp>
      <p:sp>
        <p:nvSpPr>
          <p:cNvPr id="24" name="文本框 23">
            <a:extLst>
              <a:ext uri="{FF2B5EF4-FFF2-40B4-BE49-F238E27FC236}">
                <a16:creationId xmlns:a16="http://schemas.microsoft.com/office/drawing/2014/main" id="{9A53504A-19F4-701E-4AF4-5520077A4AE1}"/>
              </a:ext>
            </a:extLst>
          </p:cNvPr>
          <p:cNvSpPr txBox="1"/>
          <p:nvPr/>
        </p:nvSpPr>
        <p:spPr>
          <a:xfrm>
            <a:off x="6274980" y="5385666"/>
            <a:ext cx="2663279" cy="307777"/>
          </a:xfrm>
          <a:prstGeom prst="rect">
            <a:avLst/>
          </a:prstGeom>
          <a:noFill/>
        </p:spPr>
        <p:txBody>
          <a:bodyPr wrap="square">
            <a:spAutoFit/>
          </a:bodyPr>
          <a:lstStyle/>
          <a:p>
            <a:r>
              <a:rPr lang="en-US" altLang="zh-CN" sz="1400" b="1" u="sng" dirty="0">
                <a:cs typeface="Times New Roman" panose="02020603050405020304" pitchFamily="18" charset="0"/>
              </a:rPr>
              <a:t>Constraints with slack variable:</a:t>
            </a:r>
            <a:endParaRPr lang="zh-CN" altLang="en-US" sz="1400" b="1" u="sng" dirty="0">
              <a:cs typeface="Times New Roman" panose="02020603050405020304" pitchFamily="18" charset="0"/>
            </a:endParaRPr>
          </a:p>
        </p:txBody>
      </p:sp>
      <p:pic>
        <p:nvPicPr>
          <p:cNvPr id="26" name="图片 25">
            <a:extLst>
              <a:ext uri="{FF2B5EF4-FFF2-40B4-BE49-F238E27FC236}">
                <a16:creationId xmlns:a16="http://schemas.microsoft.com/office/drawing/2014/main" id="{594ABF59-9578-4C02-64F6-B15A99E334AE}"/>
              </a:ext>
            </a:extLst>
          </p:cNvPr>
          <p:cNvPicPr>
            <a:picLocks noChangeAspect="1"/>
          </p:cNvPicPr>
          <p:nvPr/>
        </p:nvPicPr>
        <p:blipFill>
          <a:blip r:embed="rId9"/>
          <a:stretch>
            <a:fillRect/>
          </a:stretch>
        </p:blipFill>
        <p:spPr>
          <a:xfrm>
            <a:off x="6910600" y="5708195"/>
            <a:ext cx="4073172" cy="306015"/>
          </a:xfrm>
          <a:prstGeom prst="rect">
            <a:avLst/>
          </a:prstGeom>
        </p:spPr>
      </p:pic>
      <p:sp>
        <p:nvSpPr>
          <p:cNvPr id="4" name="Flowchart: Process 44">
            <a:extLst>
              <a:ext uri="{FF2B5EF4-FFF2-40B4-BE49-F238E27FC236}">
                <a16:creationId xmlns:a16="http://schemas.microsoft.com/office/drawing/2014/main" id="{68FB2474-5EAC-FBDC-3F7F-29F45946C811}"/>
              </a:ext>
            </a:extLst>
          </p:cNvPr>
          <p:cNvSpPr/>
          <p:nvPr/>
        </p:nvSpPr>
        <p:spPr>
          <a:xfrm>
            <a:off x="453726" y="685204"/>
            <a:ext cx="2920340"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MPC  Controller Constraints</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2" descr="Swedish Chamber of Commerce | Volvo Group">
            <a:extLst>
              <a:ext uri="{FF2B5EF4-FFF2-40B4-BE49-F238E27FC236}">
                <a16:creationId xmlns:a16="http://schemas.microsoft.com/office/drawing/2014/main" id="{6795F3AA-A93A-C54A-44A8-7CDFA9DBA8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63ABF3E4-AFA0-14D7-A098-77BD636CA6BA}"/>
              </a:ext>
            </a:extLst>
          </p:cNvPr>
          <p:cNvPicPr>
            <a:picLocks noChangeAspect="1"/>
          </p:cNvPicPr>
          <p:nvPr/>
        </p:nvPicPr>
        <p:blipFill rotWithShape="1">
          <a:blip r:embed="rId11"/>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753589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lowchart: Process 44">
            <a:extLst>
              <a:ext uri="{FF2B5EF4-FFF2-40B4-BE49-F238E27FC236}">
                <a16:creationId xmlns:a16="http://schemas.microsoft.com/office/drawing/2014/main" id="{39B6BA19-8EC4-0A2A-5EBD-FC5F5BA8D0EE}"/>
              </a:ext>
            </a:extLst>
          </p:cNvPr>
          <p:cNvSpPr/>
          <p:nvPr/>
        </p:nvSpPr>
        <p:spPr>
          <a:xfrm>
            <a:off x="453726" y="685204"/>
            <a:ext cx="2920340"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MPC  Controller Constraints</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BDA974C-DCD7-5C1A-B254-1A9DB151FC77}"/>
              </a:ext>
            </a:extLst>
          </p:cNvPr>
          <p:cNvGrpSpPr/>
          <p:nvPr/>
        </p:nvGrpSpPr>
        <p:grpSpPr>
          <a:xfrm>
            <a:off x="499910" y="1259545"/>
            <a:ext cx="11192179" cy="5125991"/>
            <a:chOff x="499910" y="706773"/>
            <a:chExt cx="11192179" cy="5125991"/>
          </a:xfrm>
        </p:grpSpPr>
        <p:grpSp>
          <p:nvGrpSpPr>
            <p:cNvPr id="78" name="Group 77">
              <a:extLst>
                <a:ext uri="{FF2B5EF4-FFF2-40B4-BE49-F238E27FC236}">
                  <a16:creationId xmlns:a16="http://schemas.microsoft.com/office/drawing/2014/main" id="{DC60009D-35FE-35AF-9471-EABEC13504EA}"/>
                </a:ext>
              </a:extLst>
            </p:cNvPr>
            <p:cNvGrpSpPr/>
            <p:nvPr/>
          </p:nvGrpSpPr>
          <p:grpSpPr>
            <a:xfrm>
              <a:off x="499910" y="706773"/>
              <a:ext cx="11192179" cy="5125991"/>
              <a:chOff x="705600" y="2171810"/>
              <a:chExt cx="10547013" cy="4509401"/>
            </a:xfrm>
          </p:grpSpPr>
          <p:sp>
            <p:nvSpPr>
              <p:cNvPr id="41" name="Rectangle: Rounded Corners 40">
                <a:extLst>
                  <a:ext uri="{FF2B5EF4-FFF2-40B4-BE49-F238E27FC236}">
                    <a16:creationId xmlns:a16="http://schemas.microsoft.com/office/drawing/2014/main" id="{28AC6059-5E6F-C427-C75C-780A727F8833}"/>
                  </a:ext>
                </a:extLst>
              </p:cNvPr>
              <p:cNvSpPr/>
              <p:nvPr/>
            </p:nvSpPr>
            <p:spPr>
              <a:xfrm>
                <a:off x="705600" y="2171810"/>
                <a:ext cx="10547013" cy="4509401"/>
              </a:xfrm>
              <a:prstGeom prst="roundRect">
                <a:avLst>
                  <a:gd name="adj" fmla="val 5158"/>
                </a:avLst>
              </a:prstGeom>
              <a:noFill/>
              <a:ln w="28575">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A60DA04A-FBAD-23A8-3F4C-EC75D2F5DFDC}"/>
                  </a:ext>
                </a:extLst>
              </p:cNvPr>
              <p:cNvSpPr/>
              <p:nvPr/>
            </p:nvSpPr>
            <p:spPr>
              <a:xfrm>
                <a:off x="5065598" y="2257262"/>
                <a:ext cx="2000628" cy="402290"/>
              </a:xfrm>
              <a:prstGeom prst="roundRect">
                <a:avLst/>
              </a:prstGeom>
              <a:solidFill>
                <a:srgbClr val="479FF8"/>
              </a:solidFill>
              <a:ln w="28575">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Left Lane Change Controller</a:t>
                </a:r>
                <a:endParaRPr kumimoji="0" lang="sv-SE" sz="1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43" name="Rectangle: Rounded Corners 42">
                <a:extLst>
                  <a:ext uri="{FF2B5EF4-FFF2-40B4-BE49-F238E27FC236}">
                    <a16:creationId xmlns:a16="http://schemas.microsoft.com/office/drawing/2014/main" id="{4BB66978-65B9-B65A-1C8A-29130EB15F80}"/>
                  </a:ext>
                </a:extLst>
              </p:cNvPr>
              <p:cNvSpPr/>
              <p:nvPr/>
            </p:nvSpPr>
            <p:spPr>
              <a:xfrm>
                <a:off x="8555188" y="2257262"/>
                <a:ext cx="2054400" cy="402290"/>
              </a:xfrm>
              <a:prstGeom prst="roundRect">
                <a:avLst/>
              </a:prstGeom>
              <a:solidFill>
                <a:srgbClr val="479FF8"/>
              </a:solidFill>
              <a:ln w="28575">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Right Lane Change Controller</a:t>
                </a:r>
                <a:endParaRPr kumimoji="0" lang="sv-SE" sz="1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44" name="Rectangle: Rounded Corners 43">
                <a:extLst>
                  <a:ext uri="{FF2B5EF4-FFF2-40B4-BE49-F238E27FC236}">
                    <a16:creationId xmlns:a16="http://schemas.microsoft.com/office/drawing/2014/main" id="{097C1B3F-BF31-EEBD-73F8-A954B5EECA65}"/>
                  </a:ext>
                </a:extLst>
              </p:cNvPr>
              <p:cNvSpPr/>
              <p:nvPr/>
            </p:nvSpPr>
            <p:spPr>
              <a:xfrm>
                <a:off x="1481822" y="2260004"/>
                <a:ext cx="1975777" cy="402290"/>
              </a:xfrm>
              <a:prstGeom prst="roundRect">
                <a:avLst/>
              </a:prstGeom>
              <a:solidFill>
                <a:srgbClr val="479FF8"/>
              </a:solidFill>
              <a:ln w="28575">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Trailing Controller</a:t>
                </a:r>
                <a:endParaRPr kumimoji="0" lang="sv-SE" sz="12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grpSp>
            <p:nvGrpSpPr>
              <p:cNvPr id="46" name="Group 45">
                <a:extLst>
                  <a:ext uri="{FF2B5EF4-FFF2-40B4-BE49-F238E27FC236}">
                    <a16:creationId xmlns:a16="http://schemas.microsoft.com/office/drawing/2014/main" id="{C6E21CF3-732F-2A39-1C2D-C45335E77E09}"/>
                  </a:ext>
                </a:extLst>
              </p:cNvPr>
              <p:cNvGrpSpPr/>
              <p:nvPr/>
            </p:nvGrpSpPr>
            <p:grpSpPr>
              <a:xfrm>
                <a:off x="963271" y="2861300"/>
                <a:ext cx="2982762" cy="2469477"/>
                <a:chOff x="781814" y="2961000"/>
                <a:chExt cx="2982762" cy="2469477"/>
              </a:xfrm>
            </p:grpSpPr>
            <p:pic>
              <p:nvPicPr>
                <p:cNvPr id="51" name="Picture 50" descr="A road with cars and trees&#10;&#10;Description automatically generated">
                  <a:extLst>
                    <a:ext uri="{FF2B5EF4-FFF2-40B4-BE49-F238E27FC236}">
                      <a16:creationId xmlns:a16="http://schemas.microsoft.com/office/drawing/2014/main" id="{0476A20D-D6F0-F58D-C0A4-C2722860A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87" y="3847507"/>
                  <a:ext cx="2751465" cy="1451772"/>
                </a:xfrm>
                <a:prstGeom prst="rect">
                  <a:avLst/>
                </a:prstGeom>
              </p:spPr>
            </p:pic>
            <p:sp>
              <p:nvSpPr>
                <p:cNvPr id="49" name="Rectangle: Rounded Corners 48">
                  <a:extLst>
                    <a:ext uri="{FF2B5EF4-FFF2-40B4-BE49-F238E27FC236}">
                      <a16:creationId xmlns:a16="http://schemas.microsoft.com/office/drawing/2014/main" id="{BB69CC7E-A763-2ECB-3E6E-D287CB857D81}"/>
                    </a:ext>
                  </a:extLst>
                </p:cNvPr>
                <p:cNvSpPr/>
                <p:nvPr/>
              </p:nvSpPr>
              <p:spPr>
                <a:xfrm>
                  <a:off x="781814" y="2961000"/>
                  <a:ext cx="2982762" cy="2469477"/>
                </a:xfrm>
                <a:prstGeom prst="roundRect">
                  <a:avLst>
                    <a:gd name="adj" fmla="val 6287"/>
                  </a:avLst>
                </a:prstGeom>
                <a:noFill/>
                <a:ln w="28575">
                  <a:solidFill>
                    <a:srgbClr val="479FF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D22487B3-B9D6-46EC-DD9A-CBFAB4841024}"/>
                  </a:ext>
                </a:extLst>
              </p:cNvPr>
              <p:cNvGrpSpPr/>
              <p:nvPr/>
            </p:nvGrpSpPr>
            <p:grpSpPr>
              <a:xfrm>
                <a:off x="4531507" y="2861300"/>
                <a:ext cx="2982762" cy="2469477"/>
                <a:chOff x="4787872" y="2995240"/>
                <a:chExt cx="2982762" cy="2469477"/>
              </a:xfrm>
            </p:grpSpPr>
            <p:pic>
              <p:nvPicPr>
                <p:cNvPr id="57" name="Picture 56" descr="A road with trees and a building&#10;&#10;Description automatically generated">
                  <a:extLst>
                    <a:ext uri="{FF2B5EF4-FFF2-40B4-BE49-F238E27FC236}">
                      <a16:creationId xmlns:a16="http://schemas.microsoft.com/office/drawing/2014/main" id="{E2CC563B-E3D7-4B1F-F64A-43DA4BDEB73C}"/>
                    </a:ext>
                  </a:extLst>
                </p:cNvPr>
                <p:cNvPicPr>
                  <a:picLocks noChangeAspect="1"/>
                </p:cNvPicPr>
                <p:nvPr/>
              </p:nvPicPr>
              <p:blipFill rotWithShape="1">
                <a:blip r:embed="rId3">
                  <a:extLst>
                    <a:ext uri="{28A0092B-C50C-407E-A947-70E740481C1C}">
                      <a14:useLocalDpi xmlns:a14="http://schemas.microsoft.com/office/drawing/2010/main" val="0"/>
                    </a:ext>
                  </a:extLst>
                </a:blip>
                <a:srcRect l="20675"/>
                <a:stretch/>
              </p:blipFill>
              <p:spPr>
                <a:xfrm>
                  <a:off x="4897234" y="3892364"/>
                  <a:ext cx="2764041" cy="1430536"/>
                </a:xfrm>
                <a:prstGeom prst="rect">
                  <a:avLst/>
                </a:prstGeom>
              </p:spPr>
            </p:pic>
            <p:sp>
              <p:nvSpPr>
                <p:cNvPr id="55" name="Rectangle: Rounded Corners 54">
                  <a:extLst>
                    <a:ext uri="{FF2B5EF4-FFF2-40B4-BE49-F238E27FC236}">
                      <a16:creationId xmlns:a16="http://schemas.microsoft.com/office/drawing/2014/main" id="{5884C45E-C420-3F0F-7379-EA76FC6C7AB9}"/>
                    </a:ext>
                  </a:extLst>
                </p:cNvPr>
                <p:cNvSpPr/>
                <p:nvPr/>
              </p:nvSpPr>
              <p:spPr>
                <a:xfrm>
                  <a:off x="4787872" y="2995240"/>
                  <a:ext cx="2982762" cy="2469477"/>
                </a:xfrm>
                <a:prstGeom prst="roundRect">
                  <a:avLst>
                    <a:gd name="adj" fmla="val 6287"/>
                  </a:avLst>
                </a:prstGeom>
                <a:noFill/>
                <a:ln w="28575">
                  <a:solidFill>
                    <a:srgbClr val="479FF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B69C110D-3C2A-C7C8-5E8F-1C2C161132F8}"/>
                  </a:ext>
                </a:extLst>
              </p:cNvPr>
              <p:cNvGrpSpPr/>
              <p:nvPr/>
            </p:nvGrpSpPr>
            <p:grpSpPr>
              <a:xfrm>
                <a:off x="8091007" y="2844179"/>
                <a:ext cx="2916938" cy="2486598"/>
                <a:chOff x="8502608" y="2961000"/>
                <a:chExt cx="2916938" cy="2486598"/>
              </a:xfrm>
            </p:grpSpPr>
            <p:pic>
              <p:nvPicPr>
                <p:cNvPr id="63" name="Picture 62" descr="A road with trees and a building&#10;&#10;Description automatically generated">
                  <a:extLst>
                    <a:ext uri="{FF2B5EF4-FFF2-40B4-BE49-F238E27FC236}">
                      <a16:creationId xmlns:a16="http://schemas.microsoft.com/office/drawing/2014/main" id="{293199AE-E28A-D251-3E4F-4E8336FFDD8F}"/>
                    </a:ext>
                  </a:extLst>
                </p:cNvPr>
                <p:cNvPicPr>
                  <a:picLocks noChangeAspect="1"/>
                </p:cNvPicPr>
                <p:nvPr/>
              </p:nvPicPr>
              <p:blipFill rotWithShape="1">
                <a:blip r:embed="rId3">
                  <a:extLst>
                    <a:ext uri="{28A0092B-C50C-407E-A947-70E740481C1C}">
                      <a14:useLocalDpi xmlns:a14="http://schemas.microsoft.com/office/drawing/2010/main" val="0"/>
                    </a:ext>
                  </a:extLst>
                </a:blip>
                <a:srcRect l="20675"/>
                <a:stretch/>
              </p:blipFill>
              <p:spPr>
                <a:xfrm flipV="1">
                  <a:off x="8587086" y="3864628"/>
                  <a:ext cx="2764041" cy="1430536"/>
                </a:xfrm>
                <a:prstGeom prst="rect">
                  <a:avLst/>
                </a:prstGeom>
              </p:spPr>
            </p:pic>
            <p:sp>
              <p:nvSpPr>
                <p:cNvPr id="61" name="Rectangle: Rounded Corners 60">
                  <a:extLst>
                    <a:ext uri="{FF2B5EF4-FFF2-40B4-BE49-F238E27FC236}">
                      <a16:creationId xmlns:a16="http://schemas.microsoft.com/office/drawing/2014/main" id="{C2E52CD9-97F6-790B-62DB-CA3007EA7483}"/>
                    </a:ext>
                  </a:extLst>
                </p:cNvPr>
                <p:cNvSpPr/>
                <p:nvPr/>
              </p:nvSpPr>
              <p:spPr>
                <a:xfrm>
                  <a:off x="8502608" y="2961000"/>
                  <a:ext cx="2916938" cy="2486598"/>
                </a:xfrm>
                <a:prstGeom prst="roundRect">
                  <a:avLst>
                    <a:gd name="adj" fmla="val 6287"/>
                  </a:avLst>
                </a:prstGeom>
                <a:noFill/>
                <a:ln w="28575">
                  <a:solidFill>
                    <a:srgbClr val="479FF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Flowchart: Process 1">
              <a:extLst>
                <a:ext uri="{FF2B5EF4-FFF2-40B4-BE49-F238E27FC236}">
                  <a16:creationId xmlns:a16="http://schemas.microsoft.com/office/drawing/2014/main" id="{C1DDF514-3D2D-DC6D-FC67-9A2D0FAB069C}"/>
                </a:ext>
              </a:extLst>
            </p:cNvPr>
            <p:cNvSpPr/>
            <p:nvPr/>
          </p:nvSpPr>
          <p:spPr>
            <a:xfrm>
              <a:off x="802078" y="4718154"/>
              <a:ext cx="10680762" cy="687660"/>
            </a:xfrm>
            <a:prstGeom prst="flowChartProcess">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D0D0D"/>
                  </a:solidFill>
                  <a:effectLst/>
                  <a:uLnTx/>
                  <a:uFillTx/>
                  <a:latin typeface="Calibri" panose="020F0502020204030204"/>
                  <a:ea typeface="+mn-ea"/>
                  <a:cs typeface="Times New Roman" panose="02020603050405020304" pitchFamily="18" charset="0"/>
                </a:rPr>
                <a:t>The Trailing Controller operates within the boundaries set by Intelligent Driver Model (IDM) constraints.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D0D0D"/>
                  </a:solidFill>
                  <a:effectLst/>
                  <a:uLnTx/>
                  <a:uFillTx/>
                  <a:latin typeface="Calibri" panose="020F0502020204030204"/>
                  <a:ea typeface="+mn-ea"/>
                  <a:cs typeface="Times New Roman" panose="02020603050405020304" pitchFamily="18" charset="0"/>
                </a:rPr>
                <a:t>The Lane Change Controllers adhere to limits through a smooth approximation using tanh functions.</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grpSp>
      <p:sp>
        <p:nvSpPr>
          <p:cNvPr id="3" name="Footer Placeholder 3">
            <a:extLst>
              <a:ext uri="{FF2B5EF4-FFF2-40B4-BE49-F238E27FC236}">
                <a16:creationId xmlns:a16="http://schemas.microsoft.com/office/drawing/2014/main" id="{57F1D031-287E-4225-845A-51190A369CFD}"/>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6" name="图片 5" descr="图示&#10;&#10;描述已自动生成">
            <a:extLst>
              <a:ext uri="{FF2B5EF4-FFF2-40B4-BE49-F238E27FC236}">
                <a16:creationId xmlns:a16="http://schemas.microsoft.com/office/drawing/2014/main" id="{861DB3C2-2F31-1A1C-ABC8-6FC63817A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657" y="2018873"/>
            <a:ext cx="2864226" cy="869920"/>
          </a:xfrm>
          <a:prstGeom prst="rect">
            <a:avLst/>
          </a:prstGeom>
        </p:spPr>
      </p:pic>
      <p:pic>
        <p:nvPicPr>
          <p:cNvPr id="8" name="图片 7" descr="图示&#10;&#10;描述已自动生成">
            <a:extLst>
              <a:ext uri="{FF2B5EF4-FFF2-40B4-BE49-F238E27FC236}">
                <a16:creationId xmlns:a16="http://schemas.microsoft.com/office/drawing/2014/main" id="{342CF777-7911-9CDE-B96B-B104CBB59D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799" y="2007689"/>
            <a:ext cx="2930637" cy="881104"/>
          </a:xfrm>
          <a:prstGeom prst="rect">
            <a:avLst/>
          </a:prstGeom>
        </p:spPr>
      </p:pic>
      <p:pic>
        <p:nvPicPr>
          <p:cNvPr id="10" name="图片 9" descr="图形用户界面&#10;&#10;描述已自动生成">
            <a:extLst>
              <a:ext uri="{FF2B5EF4-FFF2-40B4-BE49-F238E27FC236}">
                <a16:creationId xmlns:a16="http://schemas.microsoft.com/office/drawing/2014/main" id="{C81C70C4-7C70-1D83-8333-B45BCAA401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2506" y="2030265"/>
            <a:ext cx="2930637" cy="869920"/>
          </a:xfrm>
          <a:prstGeom prst="rect">
            <a:avLst/>
          </a:prstGeom>
        </p:spPr>
      </p:pic>
      <p:pic>
        <p:nvPicPr>
          <p:cNvPr id="5" name="图片 4">
            <a:extLst>
              <a:ext uri="{FF2B5EF4-FFF2-40B4-BE49-F238E27FC236}">
                <a16:creationId xmlns:a16="http://schemas.microsoft.com/office/drawing/2014/main" id="{005E97AA-655F-AEFD-0D3C-ECFD31677334}"/>
              </a:ext>
            </a:extLst>
          </p:cNvPr>
          <p:cNvPicPr>
            <a:picLocks noChangeAspect="1"/>
          </p:cNvPicPr>
          <p:nvPr/>
        </p:nvPicPr>
        <p:blipFill>
          <a:blip r:embed="rId7"/>
          <a:stretch>
            <a:fillRect/>
          </a:stretch>
        </p:blipFill>
        <p:spPr>
          <a:xfrm>
            <a:off x="5485800" y="285069"/>
            <a:ext cx="1219306" cy="91448"/>
          </a:xfrm>
          <a:prstGeom prst="rect">
            <a:avLst/>
          </a:prstGeom>
        </p:spPr>
      </p:pic>
      <p:pic>
        <p:nvPicPr>
          <p:cNvPr id="7" name="Picture 2" descr="Swedish Chamber of Commerce | Volvo Group">
            <a:extLst>
              <a:ext uri="{FF2B5EF4-FFF2-40B4-BE49-F238E27FC236}">
                <a16:creationId xmlns:a16="http://schemas.microsoft.com/office/drawing/2014/main" id="{C6AFBF21-3649-68BC-3592-18A8E524B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139A6E55-87C0-11FC-70A8-6C3E856DC3C4}"/>
              </a:ext>
            </a:extLst>
          </p:cNvPr>
          <p:cNvPicPr>
            <a:picLocks noChangeAspect="1"/>
          </p:cNvPicPr>
          <p:nvPr/>
        </p:nvPicPr>
        <p:blipFill rotWithShape="1">
          <a:blip r:embed="rId9"/>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4245816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79FB2B2F-57F5-BFB1-6EBE-36C2001288BE}"/>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6" name="图片 5">
            <a:extLst>
              <a:ext uri="{FF2B5EF4-FFF2-40B4-BE49-F238E27FC236}">
                <a16:creationId xmlns:a16="http://schemas.microsoft.com/office/drawing/2014/main" id="{8F851ECF-F9B0-E749-FEF3-A88E98884E60}"/>
              </a:ext>
            </a:extLst>
          </p:cNvPr>
          <p:cNvPicPr>
            <a:picLocks noChangeAspect="1"/>
          </p:cNvPicPr>
          <p:nvPr/>
        </p:nvPicPr>
        <p:blipFill>
          <a:blip r:embed="rId2"/>
          <a:stretch>
            <a:fillRect/>
          </a:stretch>
        </p:blipFill>
        <p:spPr>
          <a:xfrm>
            <a:off x="5485800" y="285069"/>
            <a:ext cx="1219306" cy="91448"/>
          </a:xfrm>
          <a:prstGeom prst="rect">
            <a:avLst/>
          </a:prstGeom>
        </p:spPr>
      </p:pic>
      <p:sp>
        <p:nvSpPr>
          <p:cNvPr id="3" name="Flowchart: Process 44">
            <a:extLst>
              <a:ext uri="{FF2B5EF4-FFF2-40B4-BE49-F238E27FC236}">
                <a16:creationId xmlns:a16="http://schemas.microsoft.com/office/drawing/2014/main" id="{DD5A16F5-64B1-B406-13FB-D55F0F53B79D}"/>
              </a:ext>
            </a:extLst>
          </p:cNvPr>
          <p:cNvSpPr/>
          <p:nvPr/>
        </p:nvSpPr>
        <p:spPr>
          <a:xfrm>
            <a:off x="453726" y="685205"/>
            <a:ext cx="3748817"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Optimal Control Problem Formulation</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图片 7">
            <a:extLst>
              <a:ext uri="{FF2B5EF4-FFF2-40B4-BE49-F238E27FC236}">
                <a16:creationId xmlns:a16="http://schemas.microsoft.com/office/drawing/2014/main" id="{0F22B86C-4130-DE44-1AB0-D55CD93C56C1}"/>
              </a:ext>
            </a:extLst>
          </p:cNvPr>
          <p:cNvPicPr>
            <a:picLocks noChangeAspect="1"/>
          </p:cNvPicPr>
          <p:nvPr/>
        </p:nvPicPr>
        <p:blipFill>
          <a:blip r:embed="rId3"/>
          <a:stretch>
            <a:fillRect/>
          </a:stretch>
        </p:blipFill>
        <p:spPr>
          <a:xfrm>
            <a:off x="3676070" y="2762682"/>
            <a:ext cx="5315316" cy="2064154"/>
          </a:xfrm>
          <a:prstGeom prst="rect">
            <a:avLst/>
          </a:prstGeom>
        </p:spPr>
      </p:pic>
      <p:sp>
        <p:nvSpPr>
          <p:cNvPr id="9" name="Flowchart: Process 85">
            <a:extLst>
              <a:ext uri="{FF2B5EF4-FFF2-40B4-BE49-F238E27FC236}">
                <a16:creationId xmlns:a16="http://schemas.microsoft.com/office/drawing/2014/main" id="{28D29C9B-FF6D-F6FA-8F8C-154E1ADD2473}"/>
              </a:ext>
            </a:extLst>
          </p:cNvPr>
          <p:cNvSpPr/>
          <p:nvPr/>
        </p:nvSpPr>
        <p:spPr>
          <a:xfrm>
            <a:off x="844540" y="5151306"/>
            <a:ext cx="10306549" cy="851524"/>
          </a:xfrm>
          <a:prstGeom prst="flowChartProcess">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600" b="0" i="0" dirty="0">
                <a:solidFill>
                  <a:srgbClr val="0D0D0D"/>
                </a:solidFill>
                <a:effectLst/>
                <a:latin typeface="ui-sans-serif"/>
              </a:rPr>
              <a:t>The cost function aims to track the trajectory while minimizing the control input and the change of the input. It also needs to satisfy traffic constraints predicted by the CV model and its own system limitations.</a:t>
            </a:r>
            <a:endParaRPr lang="sv-SE" sz="1600" dirty="0"/>
          </a:p>
        </p:txBody>
      </p:sp>
      <p:grpSp>
        <p:nvGrpSpPr>
          <p:cNvPr id="18" name="组合 17">
            <a:extLst>
              <a:ext uri="{FF2B5EF4-FFF2-40B4-BE49-F238E27FC236}">
                <a16:creationId xmlns:a16="http://schemas.microsoft.com/office/drawing/2014/main" id="{6CF3AEDB-2A9B-27DB-9EB2-4C029EAFA1E9}"/>
              </a:ext>
            </a:extLst>
          </p:cNvPr>
          <p:cNvGrpSpPr/>
          <p:nvPr/>
        </p:nvGrpSpPr>
        <p:grpSpPr>
          <a:xfrm>
            <a:off x="2328134" y="1414337"/>
            <a:ext cx="8173038" cy="1168109"/>
            <a:chOff x="942612" y="1787527"/>
            <a:chExt cx="8173038" cy="1168109"/>
          </a:xfrm>
        </p:grpSpPr>
        <p:pic>
          <p:nvPicPr>
            <p:cNvPr id="7" name="图片 6">
              <a:extLst>
                <a:ext uri="{FF2B5EF4-FFF2-40B4-BE49-F238E27FC236}">
                  <a16:creationId xmlns:a16="http://schemas.microsoft.com/office/drawing/2014/main" id="{3A34C661-9A13-DF98-53D9-23279D0F5A93}"/>
                </a:ext>
              </a:extLst>
            </p:cNvPr>
            <p:cNvPicPr>
              <a:picLocks noChangeAspect="1"/>
            </p:cNvPicPr>
            <p:nvPr/>
          </p:nvPicPr>
          <p:blipFill rotWithShape="1">
            <a:blip r:embed="rId4"/>
            <a:srcRect b="46241"/>
            <a:stretch/>
          </p:blipFill>
          <p:spPr>
            <a:xfrm>
              <a:off x="942612" y="1787527"/>
              <a:ext cx="4796090" cy="1168109"/>
            </a:xfrm>
            <a:prstGeom prst="rect">
              <a:avLst/>
            </a:prstGeom>
          </p:spPr>
        </p:pic>
        <p:pic>
          <p:nvPicPr>
            <p:cNvPr id="15" name="图片 14">
              <a:extLst>
                <a:ext uri="{FF2B5EF4-FFF2-40B4-BE49-F238E27FC236}">
                  <a16:creationId xmlns:a16="http://schemas.microsoft.com/office/drawing/2014/main" id="{E2599FB8-7911-AE6C-38AE-81BBF82B6104}"/>
                </a:ext>
              </a:extLst>
            </p:cNvPr>
            <p:cNvPicPr>
              <a:picLocks noChangeAspect="1"/>
            </p:cNvPicPr>
            <p:nvPr/>
          </p:nvPicPr>
          <p:blipFill>
            <a:blip r:embed="rId5"/>
            <a:stretch>
              <a:fillRect/>
            </a:stretch>
          </p:blipFill>
          <p:spPr>
            <a:xfrm>
              <a:off x="5791841" y="1853477"/>
              <a:ext cx="3323809" cy="419048"/>
            </a:xfrm>
            <a:prstGeom prst="rect">
              <a:avLst/>
            </a:prstGeom>
          </p:spPr>
        </p:pic>
        <p:pic>
          <p:nvPicPr>
            <p:cNvPr id="17" name="图片 16">
              <a:extLst>
                <a:ext uri="{FF2B5EF4-FFF2-40B4-BE49-F238E27FC236}">
                  <a16:creationId xmlns:a16="http://schemas.microsoft.com/office/drawing/2014/main" id="{91E630E5-DE09-A3FE-B253-D11869EB9562}"/>
                </a:ext>
              </a:extLst>
            </p:cNvPr>
            <p:cNvPicPr>
              <a:picLocks noChangeAspect="1"/>
            </p:cNvPicPr>
            <p:nvPr/>
          </p:nvPicPr>
          <p:blipFill>
            <a:blip r:embed="rId6"/>
            <a:stretch>
              <a:fillRect/>
            </a:stretch>
          </p:blipFill>
          <p:spPr>
            <a:xfrm>
              <a:off x="3878562" y="2353438"/>
              <a:ext cx="2495238" cy="580952"/>
            </a:xfrm>
            <a:prstGeom prst="rect">
              <a:avLst/>
            </a:prstGeom>
          </p:spPr>
        </p:pic>
      </p:grpSp>
      <p:pic>
        <p:nvPicPr>
          <p:cNvPr id="2" name="Picture 2" descr="Swedish Chamber of Commerce | Volvo Group">
            <a:extLst>
              <a:ext uri="{FF2B5EF4-FFF2-40B4-BE49-F238E27FC236}">
                <a16:creationId xmlns:a16="http://schemas.microsoft.com/office/drawing/2014/main" id="{9734E41C-B11E-7E27-EE85-80CFA575F0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7222AB59-CBAB-B879-75F2-FEC1C9DE600B}"/>
              </a:ext>
            </a:extLst>
          </p:cNvPr>
          <p:cNvPicPr>
            <a:picLocks noChangeAspect="1"/>
          </p:cNvPicPr>
          <p:nvPr/>
        </p:nvPicPr>
        <p:blipFill rotWithShape="1">
          <a:blip r:embed="rId8"/>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395866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79FB2B2F-57F5-BFB1-6EBE-36C2001288BE}"/>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6" name="图片 5">
            <a:extLst>
              <a:ext uri="{FF2B5EF4-FFF2-40B4-BE49-F238E27FC236}">
                <a16:creationId xmlns:a16="http://schemas.microsoft.com/office/drawing/2014/main" id="{8F851ECF-F9B0-E749-FEF3-A88E98884E60}"/>
              </a:ext>
            </a:extLst>
          </p:cNvPr>
          <p:cNvPicPr>
            <a:picLocks noChangeAspect="1"/>
          </p:cNvPicPr>
          <p:nvPr/>
        </p:nvPicPr>
        <p:blipFill>
          <a:blip r:embed="rId2"/>
          <a:stretch>
            <a:fillRect/>
          </a:stretch>
        </p:blipFill>
        <p:spPr>
          <a:xfrm>
            <a:off x="5485800" y="285069"/>
            <a:ext cx="1219306" cy="91448"/>
          </a:xfrm>
          <a:prstGeom prst="rect">
            <a:avLst/>
          </a:prstGeom>
        </p:spPr>
      </p:pic>
      <p:sp>
        <p:nvSpPr>
          <p:cNvPr id="3" name="Flowchart: Process 44">
            <a:extLst>
              <a:ext uri="{FF2B5EF4-FFF2-40B4-BE49-F238E27FC236}">
                <a16:creationId xmlns:a16="http://schemas.microsoft.com/office/drawing/2014/main" id="{DD5A16F5-64B1-B406-13FB-D55F0F53B79D}"/>
              </a:ext>
            </a:extLst>
          </p:cNvPr>
          <p:cNvSpPr/>
          <p:nvPr/>
        </p:nvSpPr>
        <p:spPr>
          <a:xfrm>
            <a:off x="453726" y="685205"/>
            <a:ext cx="3748817"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dirty="0"/>
              <a:t>Decision Master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图片 9">
            <a:extLst>
              <a:ext uri="{FF2B5EF4-FFF2-40B4-BE49-F238E27FC236}">
                <a16:creationId xmlns:a16="http://schemas.microsoft.com/office/drawing/2014/main" id="{CF30855B-07C6-D97E-0C6D-F02815050930}"/>
              </a:ext>
            </a:extLst>
          </p:cNvPr>
          <p:cNvPicPr>
            <a:picLocks noChangeAspect="1"/>
          </p:cNvPicPr>
          <p:nvPr/>
        </p:nvPicPr>
        <p:blipFill>
          <a:blip r:embed="rId3"/>
          <a:stretch>
            <a:fillRect/>
          </a:stretch>
        </p:blipFill>
        <p:spPr>
          <a:xfrm>
            <a:off x="1292645" y="1219956"/>
            <a:ext cx="4132630" cy="3380937"/>
          </a:xfrm>
          <a:prstGeom prst="rect">
            <a:avLst/>
          </a:prstGeom>
        </p:spPr>
      </p:pic>
      <p:grpSp>
        <p:nvGrpSpPr>
          <p:cNvPr id="13" name="组合 12">
            <a:extLst>
              <a:ext uri="{FF2B5EF4-FFF2-40B4-BE49-F238E27FC236}">
                <a16:creationId xmlns:a16="http://schemas.microsoft.com/office/drawing/2014/main" id="{7B17702E-D83B-7476-7A30-9F0697610092}"/>
              </a:ext>
            </a:extLst>
          </p:cNvPr>
          <p:cNvGrpSpPr/>
          <p:nvPr/>
        </p:nvGrpSpPr>
        <p:grpSpPr>
          <a:xfrm>
            <a:off x="7589824" y="1213329"/>
            <a:ext cx="2993136" cy="3380937"/>
            <a:chOff x="6844284" y="1212392"/>
            <a:chExt cx="3564798" cy="3832753"/>
          </a:xfrm>
        </p:grpSpPr>
        <p:pic>
          <p:nvPicPr>
            <p:cNvPr id="4" name="图片 3" descr="图表&#10;&#10;中度可信度描述已自动生成">
              <a:extLst>
                <a:ext uri="{FF2B5EF4-FFF2-40B4-BE49-F238E27FC236}">
                  <a16:creationId xmlns:a16="http://schemas.microsoft.com/office/drawing/2014/main" id="{E99A050C-6859-ED36-A3C1-377EE354A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284" y="3962128"/>
              <a:ext cx="3564798" cy="1083017"/>
            </a:xfrm>
            <a:prstGeom prst="rect">
              <a:avLst/>
            </a:prstGeom>
          </p:spPr>
        </p:pic>
        <p:pic>
          <p:nvPicPr>
            <p:cNvPr id="8" name="图片 7" descr="图表, 折线图&#10;&#10;描述已自动生成">
              <a:extLst>
                <a:ext uri="{FF2B5EF4-FFF2-40B4-BE49-F238E27FC236}">
                  <a16:creationId xmlns:a16="http://schemas.microsoft.com/office/drawing/2014/main" id="{D31353F5-8F4E-35B1-8DA0-358198935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4284" y="1212392"/>
              <a:ext cx="3564798" cy="1083017"/>
            </a:xfrm>
            <a:prstGeom prst="rect">
              <a:avLst/>
            </a:prstGeom>
          </p:spPr>
        </p:pic>
        <p:pic>
          <p:nvPicPr>
            <p:cNvPr id="11" name="图片 10" descr="图表, 折线图&#10;&#10;描述已自动生成">
              <a:extLst>
                <a:ext uri="{FF2B5EF4-FFF2-40B4-BE49-F238E27FC236}">
                  <a16:creationId xmlns:a16="http://schemas.microsoft.com/office/drawing/2014/main" id="{8750EF24-2654-977D-D6DE-90A13004B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4284" y="2587259"/>
              <a:ext cx="3564798" cy="1083017"/>
            </a:xfrm>
            <a:prstGeom prst="rect">
              <a:avLst/>
            </a:prstGeom>
          </p:spPr>
        </p:pic>
      </p:grpSp>
      <p:pic>
        <p:nvPicPr>
          <p:cNvPr id="18" name="图片 17">
            <a:extLst>
              <a:ext uri="{FF2B5EF4-FFF2-40B4-BE49-F238E27FC236}">
                <a16:creationId xmlns:a16="http://schemas.microsoft.com/office/drawing/2014/main" id="{390C711F-3AD4-B83E-3B56-369CAE09F9FE}"/>
              </a:ext>
            </a:extLst>
          </p:cNvPr>
          <p:cNvPicPr>
            <a:picLocks noChangeAspect="1"/>
          </p:cNvPicPr>
          <p:nvPr/>
        </p:nvPicPr>
        <p:blipFill>
          <a:blip r:embed="rId7"/>
          <a:stretch>
            <a:fillRect/>
          </a:stretch>
        </p:blipFill>
        <p:spPr>
          <a:xfrm>
            <a:off x="5764671" y="4762678"/>
            <a:ext cx="1375337" cy="391902"/>
          </a:xfrm>
          <a:prstGeom prst="rect">
            <a:avLst/>
          </a:prstGeom>
        </p:spPr>
      </p:pic>
      <p:sp>
        <p:nvSpPr>
          <p:cNvPr id="72" name="Rectangle 13">
            <a:extLst>
              <a:ext uri="{FF2B5EF4-FFF2-40B4-BE49-F238E27FC236}">
                <a16:creationId xmlns:a16="http://schemas.microsoft.com/office/drawing/2014/main" id="{FA763A53-6A12-7E05-3F12-1C27F91A80CF}"/>
              </a:ext>
            </a:extLst>
          </p:cNvPr>
          <p:cNvSpPr/>
          <p:nvPr/>
        </p:nvSpPr>
        <p:spPr>
          <a:xfrm>
            <a:off x="1130215" y="5583202"/>
            <a:ext cx="10426655" cy="76995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400" dirty="0">
                <a:solidFill>
                  <a:schemeClr val="tx1"/>
                </a:solidFill>
              </a:rPr>
              <a:t>The DM is responsible for selecting controllers and references for different scenarios. In addition,  the decision function g selects the optimal control sequence based on the following criterion:</a:t>
            </a:r>
            <a:endParaRPr lang="zh-CN" altLang="en-US" sz="1400" dirty="0">
              <a:solidFill>
                <a:schemeClr val="tx1"/>
              </a:solidFill>
            </a:endParaRPr>
          </a:p>
        </p:txBody>
      </p:sp>
      <p:pic>
        <p:nvPicPr>
          <p:cNvPr id="2" name="Picture 2" descr="Swedish Chamber of Commerce | Volvo Group">
            <a:extLst>
              <a:ext uri="{FF2B5EF4-FFF2-40B4-BE49-F238E27FC236}">
                <a16:creationId xmlns:a16="http://schemas.microsoft.com/office/drawing/2014/main" id="{9E9DF96B-D0DC-2DED-1D8F-55C37FEA36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DB7D657E-740A-8A55-EB64-AD6EA58DEBC0}"/>
              </a:ext>
            </a:extLst>
          </p:cNvPr>
          <p:cNvPicPr>
            <a:picLocks noChangeAspect="1"/>
          </p:cNvPicPr>
          <p:nvPr/>
        </p:nvPicPr>
        <p:blipFill rotWithShape="1">
          <a:blip r:embed="rId9"/>
          <a:srcRect l="1776" t="20315" r="5240" b="5912"/>
          <a:stretch/>
        </p:blipFill>
        <p:spPr>
          <a:xfrm>
            <a:off x="11396417" y="-6850"/>
            <a:ext cx="795584" cy="80636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5BE98D3-4C25-B40F-DA68-19BC7F7DA591}"/>
              </a:ext>
            </a:extLst>
          </p:cNvPr>
          <p:cNvPicPr>
            <a:picLocks noChangeAspect="1"/>
          </p:cNvPicPr>
          <p:nvPr/>
        </p:nvPicPr>
        <p:blipFill rotWithShape="1">
          <a:blip r:embed="rId10">
            <a:extLst>
              <a:ext uri="{28A0092B-C50C-407E-A947-70E740481C1C}">
                <a14:useLocalDpi xmlns:a14="http://schemas.microsoft.com/office/drawing/2010/main" val="0"/>
              </a:ext>
            </a:extLst>
          </a:blip>
          <a:srcRect l="30049" t="36494" r="36068" b="58731"/>
          <a:stretch/>
        </p:blipFill>
        <p:spPr>
          <a:xfrm>
            <a:off x="4540013" y="5154580"/>
            <a:ext cx="4130946" cy="315319"/>
          </a:xfrm>
          <a:prstGeom prst="rect">
            <a:avLst/>
          </a:prstGeom>
        </p:spPr>
      </p:pic>
    </p:spTree>
    <p:extLst>
      <p:ext uri="{BB962C8B-B14F-4D97-AF65-F5344CB8AC3E}">
        <p14:creationId xmlns:p14="http://schemas.microsoft.com/office/powerpoint/2010/main" val="403046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形用户界面, 图示, Teams&#10;&#10;描述已自动生成">
            <a:extLst>
              <a:ext uri="{FF2B5EF4-FFF2-40B4-BE49-F238E27FC236}">
                <a16:creationId xmlns:a16="http://schemas.microsoft.com/office/drawing/2014/main" id="{13CA5BC9-5428-9875-7D52-5134769D0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90" y="1430625"/>
            <a:ext cx="10704126" cy="4400246"/>
          </a:xfrm>
          <a:prstGeom prst="rect">
            <a:avLst/>
          </a:prstGeom>
        </p:spPr>
      </p:pic>
      <p:sp>
        <p:nvSpPr>
          <p:cNvPr id="7" name="Footer Placeholder 3">
            <a:extLst>
              <a:ext uri="{FF2B5EF4-FFF2-40B4-BE49-F238E27FC236}">
                <a16:creationId xmlns:a16="http://schemas.microsoft.com/office/drawing/2014/main" id="{19395015-190F-FBA3-6B9E-F94A5164D7E3}"/>
              </a:ext>
            </a:extLst>
          </p:cNvPr>
          <p:cNvSpPr>
            <a:spLocks noGrp="1"/>
          </p:cNvSpPr>
          <p:nvPr>
            <p:ph type="ftr" sz="quarter" idx="11"/>
          </p:nvPr>
        </p:nvSpPr>
        <p:spPr>
          <a:xfrm>
            <a:off x="308427" y="6521936"/>
            <a:ext cx="8528351" cy="1558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ADAS | </a:t>
            </a:r>
            <a:r>
              <a:rPr kumimoji="0" lang="en-GB" sz="1200" b="0" i="1"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Saeed Salih &amp; Qun Zhang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Public</a:t>
            </a:r>
          </a:p>
        </p:txBody>
      </p:sp>
      <p:pic>
        <p:nvPicPr>
          <p:cNvPr id="8" name="图片 7">
            <a:extLst>
              <a:ext uri="{FF2B5EF4-FFF2-40B4-BE49-F238E27FC236}">
                <a16:creationId xmlns:a16="http://schemas.microsoft.com/office/drawing/2014/main" id="{A64615D3-A935-D3B5-A79C-62BBC1DAF07D}"/>
              </a:ext>
            </a:extLst>
          </p:cNvPr>
          <p:cNvPicPr>
            <a:picLocks noChangeAspect="1"/>
          </p:cNvPicPr>
          <p:nvPr/>
        </p:nvPicPr>
        <p:blipFill>
          <a:blip r:embed="rId3"/>
          <a:stretch>
            <a:fillRect/>
          </a:stretch>
        </p:blipFill>
        <p:spPr>
          <a:xfrm>
            <a:off x="5485800" y="285069"/>
            <a:ext cx="1219306" cy="91448"/>
          </a:xfrm>
          <a:prstGeom prst="rect">
            <a:avLst/>
          </a:prstGeom>
        </p:spPr>
      </p:pic>
      <p:sp>
        <p:nvSpPr>
          <p:cNvPr id="2" name="Flowchart: Process 44">
            <a:extLst>
              <a:ext uri="{FF2B5EF4-FFF2-40B4-BE49-F238E27FC236}">
                <a16:creationId xmlns:a16="http://schemas.microsoft.com/office/drawing/2014/main" id="{B73C5EC3-6089-5706-F79D-C4DE23FB03B3}"/>
              </a:ext>
            </a:extLst>
          </p:cNvPr>
          <p:cNvSpPr/>
          <p:nvPr/>
        </p:nvSpPr>
        <p:spPr>
          <a:xfrm>
            <a:off x="453725" y="685205"/>
            <a:ext cx="3748817" cy="382377"/>
          </a:xfrm>
          <a:prstGeom prst="flowChartProcess">
            <a:avLst/>
          </a:prstGeom>
          <a:solidFill>
            <a:schemeClr val="accent1">
              <a:lumMod val="75000"/>
            </a:schemeClr>
          </a:solid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dirty="0"/>
              <a:t>Local Controller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Swedish Chamber of Commerce | Volvo Group">
            <a:extLst>
              <a:ext uri="{FF2B5EF4-FFF2-40B4-BE49-F238E27FC236}">
                <a16:creationId xmlns:a16="http://schemas.microsoft.com/office/drawing/2014/main" id="{1D473EC5-21D5-8C61-2918-B5A11D614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870" y="-12035"/>
            <a:ext cx="811546" cy="81154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861FC78-2916-0E5F-0AB9-9155D86EE1AA}"/>
              </a:ext>
            </a:extLst>
          </p:cNvPr>
          <p:cNvPicPr>
            <a:picLocks noChangeAspect="1"/>
          </p:cNvPicPr>
          <p:nvPr/>
        </p:nvPicPr>
        <p:blipFill rotWithShape="1">
          <a:blip r:embed="rId5"/>
          <a:srcRect l="1776" t="20315" r="5240" b="5912"/>
          <a:stretch/>
        </p:blipFill>
        <p:spPr>
          <a:xfrm>
            <a:off x="11396417" y="-6850"/>
            <a:ext cx="795584" cy="806361"/>
          </a:xfrm>
          <a:prstGeom prst="rect">
            <a:avLst/>
          </a:prstGeom>
        </p:spPr>
      </p:pic>
    </p:spTree>
    <p:extLst>
      <p:ext uri="{BB962C8B-B14F-4D97-AF65-F5344CB8AC3E}">
        <p14:creationId xmlns:p14="http://schemas.microsoft.com/office/powerpoint/2010/main" val="18452466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1054</TotalTime>
  <Words>885</Words>
  <Application>Microsoft Office PowerPoint</Application>
  <PresentationFormat>Widescreen</PresentationFormat>
  <Paragraphs>108</Paragraphs>
  <Slides>23</Slides>
  <Notes>1</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等线</vt:lpstr>
      <vt:lpstr>等线 Light</vt:lpstr>
      <vt:lpstr>ui-sans-serif</vt:lpstr>
      <vt:lpstr>Arial</vt:lpstr>
      <vt:lpstr>Calibri</vt:lpstr>
      <vt:lpstr>Calibri Light</vt:lpstr>
      <vt:lpstr>Cambria Math</vt:lpstr>
      <vt:lpstr>Volvo Broad Pro Digital</vt:lpstr>
      <vt:lpstr>Volvo Novum</vt:lpstr>
      <vt:lpstr>Office 主题​​</vt:lpstr>
      <vt:lpstr>Office Theme</vt:lpstr>
      <vt:lpstr>Stochastic MPC for Autonomous Vehicles in Uncertain Situations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Stochastic MPC for Autonomous Vehicles in Uncertain Situations</dc:title>
  <dc:creator>Qun Zhang</dc:creator>
  <cp:lastModifiedBy>Zhang Qun</cp:lastModifiedBy>
  <cp:revision>18</cp:revision>
  <dcterms:created xsi:type="dcterms:W3CDTF">2024-05-26T17:37:46Z</dcterms:created>
  <dcterms:modified xsi:type="dcterms:W3CDTF">2024-05-29T15:35:19Z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540963-e559-4020-8a90-fe8a502c2801_Enabled">
    <vt:lpwstr>true</vt:lpwstr>
  </property>
  <property fmtid="{D5CDD505-2E9C-101B-9397-08002B2CF9AE}" pid="3" name="MSIP_Label_19540963-e559-4020-8a90-fe8a502c2801_SetDate">
    <vt:lpwstr>2024-05-29T10:06:30Z</vt:lpwstr>
  </property>
  <property fmtid="{D5CDD505-2E9C-101B-9397-08002B2CF9AE}" pid="4" name="MSIP_Label_19540963-e559-4020-8a90-fe8a502c2801_Method">
    <vt:lpwstr>Standard</vt:lpwstr>
  </property>
  <property fmtid="{D5CDD505-2E9C-101B-9397-08002B2CF9AE}" pid="5" name="MSIP_Label_19540963-e559-4020-8a90-fe8a502c2801_Name">
    <vt:lpwstr>19540963-e559-4020-8a90-fe8a502c2801</vt:lpwstr>
  </property>
  <property fmtid="{D5CDD505-2E9C-101B-9397-08002B2CF9AE}" pid="6" name="MSIP_Label_19540963-e559-4020-8a90-fe8a502c2801_SiteId">
    <vt:lpwstr>f25493ae-1c98-41d7-8a33-0be75f5fe603</vt:lpwstr>
  </property>
  <property fmtid="{D5CDD505-2E9C-101B-9397-08002B2CF9AE}" pid="7" name="MSIP_Label_19540963-e559-4020-8a90-fe8a502c2801_ActionId">
    <vt:lpwstr>85ff7ce2-10ba-4ba2-8e20-f0912f8d0323</vt:lpwstr>
  </property>
  <property fmtid="{D5CDD505-2E9C-101B-9397-08002B2CF9AE}" pid="8" name="MSIP_Label_19540963-e559-4020-8a90-fe8a502c2801_ContentBits">
    <vt:lpwstr>0</vt:lpwstr>
  </property>
</Properties>
</file>